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60"/>
  </p:notesMasterIdLst>
  <p:sldIdLst>
    <p:sldId id="256" r:id="rId2"/>
    <p:sldId id="362" r:id="rId3"/>
    <p:sldId id="363" r:id="rId4"/>
    <p:sldId id="366" r:id="rId5"/>
    <p:sldId id="367" r:id="rId6"/>
    <p:sldId id="369" r:id="rId7"/>
    <p:sldId id="373" r:id="rId8"/>
    <p:sldId id="371" r:id="rId9"/>
    <p:sldId id="372" r:id="rId10"/>
    <p:sldId id="314" r:id="rId11"/>
    <p:sldId id="315" r:id="rId12"/>
    <p:sldId id="316" r:id="rId13"/>
    <p:sldId id="361" r:id="rId14"/>
    <p:sldId id="345" r:id="rId15"/>
    <p:sldId id="346" r:id="rId16"/>
    <p:sldId id="257" r:id="rId17"/>
    <p:sldId id="322" r:id="rId18"/>
    <p:sldId id="324" r:id="rId19"/>
    <p:sldId id="284" r:id="rId20"/>
    <p:sldId id="287" r:id="rId21"/>
    <p:sldId id="288" r:id="rId22"/>
    <p:sldId id="325" r:id="rId23"/>
    <p:sldId id="326" r:id="rId24"/>
    <p:sldId id="327" r:id="rId25"/>
    <p:sldId id="328" r:id="rId26"/>
    <p:sldId id="289" r:id="rId27"/>
    <p:sldId id="290" r:id="rId28"/>
    <p:sldId id="291" r:id="rId29"/>
    <p:sldId id="292" r:id="rId30"/>
    <p:sldId id="330" r:id="rId31"/>
    <p:sldId id="331" r:id="rId32"/>
    <p:sldId id="348" r:id="rId33"/>
    <p:sldId id="349" r:id="rId34"/>
    <p:sldId id="333" r:id="rId35"/>
    <p:sldId id="335" r:id="rId36"/>
    <p:sldId id="334" r:id="rId37"/>
    <p:sldId id="336" r:id="rId38"/>
    <p:sldId id="293" r:id="rId39"/>
    <p:sldId id="294" r:id="rId40"/>
    <p:sldId id="295" r:id="rId41"/>
    <p:sldId id="296" r:id="rId42"/>
    <p:sldId id="297" r:id="rId43"/>
    <p:sldId id="298" r:id="rId44"/>
    <p:sldId id="337" r:id="rId45"/>
    <p:sldId id="299" r:id="rId46"/>
    <p:sldId id="300" r:id="rId47"/>
    <p:sldId id="350" r:id="rId48"/>
    <p:sldId id="351" r:id="rId49"/>
    <p:sldId id="352" r:id="rId50"/>
    <p:sldId id="353" r:id="rId51"/>
    <p:sldId id="354" r:id="rId52"/>
    <p:sldId id="319" r:id="rId53"/>
    <p:sldId id="320" r:id="rId54"/>
    <p:sldId id="321" r:id="rId55"/>
    <p:sldId id="277" r:id="rId56"/>
    <p:sldId id="339" r:id="rId57"/>
    <p:sldId id="278" r:id="rId58"/>
    <p:sldId id="355" r:id="rId59"/>
  </p:sldIdLst>
  <p:sldSz cx="9144000" cy="6858000" type="screen4x3"/>
  <p:notesSz cx="6858000" cy="9144000"/>
  <p:embeddedFontLst>
    <p:embeddedFont>
      <p:font typeface="B Yekan" panose="00000400000000000000" pitchFamily="2" charset="-78"/>
      <p:regular r:id="rId61"/>
    </p:embeddedFont>
    <p:embeddedFont>
      <p:font typeface="Calibri" panose="020F0502020204030204" pitchFamily="34" charset="0"/>
      <p:regular r:id="rId62"/>
      <p:bold r:id="rId63"/>
      <p:italic r:id="rId64"/>
      <p:boldItalic r:id="rId65"/>
    </p:embeddedFont>
    <p:embeddedFont>
      <p:font typeface="Franklin Gothic Demi Cond" panose="020B0706030402020204" pitchFamily="34" charset="0"/>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CC9900"/>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165" autoAdjust="0"/>
  </p:normalViewPr>
  <p:slideViewPr>
    <p:cSldViewPr>
      <p:cViewPr varScale="1">
        <p:scale>
          <a:sx n="62" d="100"/>
          <a:sy n="62" d="100"/>
        </p:scale>
        <p:origin x="2050"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3.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A74A6C-9E93-4C89-B3B5-39491B0BCBBD}" type="datetimeFigureOut">
              <a:rPr lang="en-US" smtClean="0"/>
              <a:pPr/>
              <a:t>11/2/2023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1FE28DA-C454-4A99-BC02-24D272FC452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یادبگیرید تا نمیرید. </a:t>
            </a:r>
          </a:p>
          <a:p>
            <a:pPr algn="r" rtl="1"/>
            <a:r>
              <a:rPr lang="fa-IR" dirty="0"/>
              <a:t>مطمئن باشید این یک شوخی نیست. در</a:t>
            </a:r>
            <a:r>
              <a:rPr lang="fa-IR" baseline="0" dirty="0"/>
              <a:t> دنیای جدید فراتر از آنکه برای موفقیت نیاز به یادگیری مداوم داشته باشید، برای زنده ماندن و ادامه بقای حرفه‌ای و شغلی خود باید همواره در حال یادگیری باشید. </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فناوری‌های ارتباطاتی و اطلاعاتی و در راس همه آنها اینترنت، باعث</a:t>
            </a:r>
            <a:r>
              <a:rPr lang="fa-IR" baseline="0" dirty="0"/>
              <a:t> ایجاد تحولی بنیادین در یکی از قدیمی‌ترین، گسترده‌ترین و حیاتی‌ترین نظام‌های اجتماعی بشر یعنی نظام آموزش شده است.</a:t>
            </a:r>
            <a:r>
              <a:rPr lang="en-US" baseline="0" dirty="0"/>
              <a:t> </a:t>
            </a:r>
            <a:r>
              <a:rPr lang="fa-IR" baseline="0" dirty="0"/>
              <a:t> یکی از مهارت‌های حرفه‌ای مهمی که همه ما باید در آن خبره باشیم، استفاده بهینه و مناسب از امکانات مبتنی بر فناوری‌های نوین برای یادگیری است. مجموعه این امکانات جدید با عناوین مختلفی مانند یادگیری آنلاین، یادگیری اینترنتی یا یادگیری دیجیتال شناخته شده است.</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چرا برنامه ریزی برای یادگرفتن یک اولویت است؟</a:t>
            </a:r>
          </a:p>
          <a:p>
            <a:r>
              <a:rPr lang="fa-IR" dirty="0"/>
              <a:t>چرا هوشمندانه یاد گرفتن یک اولویت است</a:t>
            </a:r>
          </a:p>
          <a:p>
            <a:endParaRPr lang="fa-IR" dirty="0"/>
          </a:p>
          <a:p>
            <a:endParaRPr lang="fa-IR" dirty="0"/>
          </a:p>
          <a:p>
            <a:r>
              <a:rPr lang="fa-IR" dirty="0"/>
              <a:t>اگر به روز نباشید در دنیای متغیر امروزه در عرض چند ماه فسیل خواهید شد</a:t>
            </a:r>
            <a:endParaRPr lang="en-US" dirty="0"/>
          </a:p>
          <a:p>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dirty="0"/>
              <a:t>گام اول: خودتان  را </a:t>
            </a:r>
            <a:endParaRPr lang="en-US"/>
          </a:p>
          <a:p>
            <a:endParaRPr lang="en-US"/>
          </a:p>
        </p:txBody>
      </p:sp>
      <p:sp>
        <p:nvSpPr>
          <p:cNvPr id="4" name="Slide Number Placeholder 3"/>
          <p:cNvSpPr>
            <a:spLocks noGrp="1"/>
          </p:cNvSpPr>
          <p:nvPr>
            <p:ph type="sldNum" sz="quarter" idx="10"/>
          </p:nvPr>
        </p:nvSpPr>
        <p:spPr/>
        <p:txBody>
          <a:bodyPr/>
          <a:lstStyle/>
          <a:p>
            <a:fld id="{21FE28DA-C454-4A99-BC02-24D272FC452F}" type="slidenum">
              <a:rPr lang="en-US" smtClean="0"/>
              <a:pPr/>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F750A2B-CC04-440E-9B4E-17FFC854AA57}" type="slidenum">
              <a:rPr lang="en-US" smtClean="0"/>
              <a:pPr/>
              <a:t>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baseline="0" dirty="0"/>
              <a:t>و این حقیقت زندگی انسان‌های موفق است: شغل اول آنها یادگیری است. این حرفه یک حرفه جادویی‌ست. پس یادبگیرید چگونه یادبگیرید و عادت کنید تا حرفه اول شما یادگیری باشد.</a:t>
            </a:r>
            <a:endParaRPr lang="fa-IR"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در</a:t>
            </a:r>
            <a:r>
              <a:rPr lang="fa-IR" baseline="0" dirty="0"/>
              <a:t> واقع «یادگیری» یک مهارت پایه‌ای است که می‌تواند سرمنشاء کسب توانایی‌ها و مهارت‌های دیگر حرفه‌ای و فنی شود. همین الان شما در حال خواندن این متن از این مهارت ساده و ابتدایی در حال استفاده کردن هستید. شما باید آگاهانه این مهارت خود را تقویت کرده و بدانید گاه بکارگیری این مهارت نیازمند تمرین و ممارست بسیار است.</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این تمرین</a:t>
            </a:r>
            <a:r>
              <a:rPr lang="fa-IR" baseline="0" dirty="0"/>
              <a:t> و ممارست تا جایی باید ادامه داشته باشد که یادگیری تبدیل به یک عادت روزانه شود. شما باید از هر چیزی که می‌توانید یاد بگیرید، از یک تجربه کاری و یا یک مکالمه کوتاه با یک غریبه گرفته تا کورس‌های درسی ارائه شده در دوره‌های آموزشی. </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در هر</a:t>
            </a:r>
            <a:r>
              <a:rPr lang="fa-IR" baseline="0" dirty="0"/>
              <a:t> حال </a:t>
            </a:r>
            <a:r>
              <a:rPr lang="fa-IR" dirty="0"/>
              <a:t>یادگیری</a:t>
            </a:r>
            <a:r>
              <a:rPr lang="fa-IR" baseline="0" dirty="0"/>
              <a:t> یک اولویت است. اولویتی که گاه بر اهداف خود کار پیشی می‌گیرد. در دنیای جدید که پدیده‌های به سرعت در حال تغییر بوده و کاربردپذیری افراد و مهارت‌ها جزو شروط اصلی موفقیت پایدار است، یادگیری در هر رشته و حوزه‌ای می‌تواند گامی کوچک در تحقق اهداف شخصی و حرفه‌ای باشد. به هر حال همه ما می‌دانیم که نیازی به دانش‌آموخته ممتاز 20 سال پیش نداریم، ما یک یادگیرنده فعال می‌خواهیم که بتواند شرکت ما را به طور مدام در مقابل تغییرات مختلف گارانتی کند.</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از</a:t>
            </a:r>
            <a:r>
              <a:rPr lang="fa-IR" baseline="0" dirty="0"/>
              <a:t> این روست که اگر همواره در حال یادگیری نباشید، سخت زندگی خواهیم کرد، </a:t>
            </a:r>
            <a:r>
              <a:rPr lang="fa-IR" dirty="0"/>
              <a:t>افسرده خواهید شد،</a:t>
            </a:r>
            <a:r>
              <a:rPr lang="fa-IR" baseline="0" dirty="0"/>
              <a:t> </a:t>
            </a:r>
            <a:r>
              <a:rPr lang="fa-IR" dirty="0"/>
              <a:t>اعتماد به نفس خود را از دست خواهید داد،</a:t>
            </a:r>
            <a:r>
              <a:rPr lang="fa-IR" baseline="0" dirty="0"/>
              <a:t> </a:t>
            </a:r>
            <a:r>
              <a:rPr lang="fa-IR" dirty="0"/>
              <a:t>به درد نخور خواهید شد،</a:t>
            </a:r>
            <a:r>
              <a:rPr lang="fa-IR" baseline="0" dirty="0"/>
              <a:t> </a:t>
            </a:r>
            <a:r>
              <a:rPr lang="fa-IR" dirty="0"/>
              <a:t>نسبت به شغل خود حس منفی خواهید یافت،</a:t>
            </a:r>
            <a:r>
              <a:rPr lang="fa-IR" baseline="0" dirty="0"/>
              <a:t> </a:t>
            </a:r>
            <a:r>
              <a:rPr lang="fa-IR" dirty="0"/>
              <a:t>فرصت های جدید را از دست خواهید داد،</a:t>
            </a:r>
            <a:r>
              <a:rPr lang="fa-IR" baseline="0" dirty="0"/>
              <a:t> </a:t>
            </a:r>
            <a:r>
              <a:rPr lang="fa-IR" dirty="0"/>
              <a:t>کارایی شغلی‌تان افول خواهد کرد</a:t>
            </a:r>
            <a:r>
              <a:rPr lang="fa-IR" baseline="0" dirty="0"/>
              <a:t> و </a:t>
            </a:r>
            <a:r>
              <a:rPr lang="fa-IR" dirty="0"/>
              <a:t>باید همیشه به دنبال شغل باشید</a:t>
            </a:r>
            <a:endParaRPr lang="en-US" dirty="0"/>
          </a:p>
          <a:p>
            <a:pPr algn="r" rtl="1"/>
            <a:r>
              <a:rPr lang="fa-IR" dirty="0"/>
              <a:t>.</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a:t>در مقابل اگر</a:t>
            </a:r>
            <a:r>
              <a:rPr lang="fa-IR" baseline="0" dirty="0"/>
              <a:t> بتوانید به عنوان یک عادت روزانه، یادگیری را در اولویت قرار دهید؛ </a:t>
            </a:r>
            <a:r>
              <a:rPr lang="fa-IR" dirty="0"/>
              <a:t>برای خود، سازمان و جامعه خود ارزش‌آفرین خواهید بود،</a:t>
            </a:r>
            <a:r>
              <a:rPr lang="fa-IR" baseline="0" dirty="0"/>
              <a:t> </a:t>
            </a:r>
            <a:r>
              <a:rPr lang="fa-IR" dirty="0"/>
              <a:t>اعتمادبه نفس‌تان بالا خواهد رفت،</a:t>
            </a:r>
            <a:r>
              <a:rPr lang="fa-IR" baseline="0" dirty="0"/>
              <a:t> </a:t>
            </a:r>
            <a:r>
              <a:rPr lang="fa-IR" dirty="0"/>
              <a:t>کارآیی‌تان افزایش خواهید یافت،</a:t>
            </a:r>
            <a:r>
              <a:rPr lang="fa-IR" baseline="0" dirty="0"/>
              <a:t> </a:t>
            </a:r>
            <a:r>
              <a:rPr lang="fa-IR" dirty="0"/>
              <a:t>شغل به دنبال شما خواهد افتاد،</a:t>
            </a:r>
            <a:r>
              <a:rPr lang="fa-IR" baseline="0" dirty="0"/>
              <a:t> </a:t>
            </a:r>
            <a:r>
              <a:rPr lang="fa-IR" dirty="0"/>
              <a:t>موقعیت اجتماعی‌تان بالا خواهد رفت و قدرتمند خواهید شد.</a:t>
            </a:r>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a:t>چرا برنامه ریزی برای یادگرفتن یک اولویت است؟</a:t>
            </a:r>
          </a:p>
          <a:p>
            <a:r>
              <a:rPr lang="fa-IR" dirty="0"/>
              <a:t>چرا هوشمندانه یاد گرفتن یک اولویت است</a:t>
            </a:r>
          </a:p>
          <a:p>
            <a:endParaRPr lang="fa-IR" dirty="0"/>
          </a:p>
          <a:p>
            <a:endParaRPr lang="fa-IR" dirty="0"/>
          </a:p>
          <a:p>
            <a:r>
              <a:rPr lang="fa-IR" dirty="0"/>
              <a:t>اگر به روز نباشید در دنیای متغیر امروزه در عرض چند ماه فسیل خواهید شد</a:t>
            </a:r>
            <a:endParaRPr lang="en-US" dirty="0"/>
          </a:p>
          <a:p>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21FE28DA-C454-4A99-BC02-24D272FC452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7F8FC10-C270-49BC-8AD2-D21A99B63EFA}"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8FC10-C270-49BC-8AD2-D21A99B63EFA}"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F8FC10-C270-49BC-8AD2-D21A99B63EFA}"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cs typeface="12   Yagut_shsmrt" pitchFamily="2" charset="-78"/>
              </a:defRPr>
            </a:lvl1pPr>
          </a:lstStyle>
          <a:p>
            <a:r>
              <a:rPr lang="en-US" dirty="0"/>
              <a:t>Click to edit Master title style</a:t>
            </a:r>
          </a:p>
        </p:txBody>
      </p:sp>
      <p:sp>
        <p:nvSpPr>
          <p:cNvPr id="3" name="Content Placeholder 2"/>
          <p:cNvSpPr>
            <a:spLocks noGrp="1"/>
          </p:cNvSpPr>
          <p:nvPr>
            <p:ph idx="1"/>
          </p:nvPr>
        </p:nvSpPr>
        <p:spPr/>
        <p:txBody>
          <a:bodyPr/>
          <a:lstStyle>
            <a:lvl1pPr algn="r" rtl="1">
              <a:defRPr>
                <a:cs typeface="B Yekan" pitchFamily="2" charset="-78"/>
              </a:defRPr>
            </a:lvl1pPr>
            <a:lvl2pPr algn="r" rtl="1">
              <a:defRPr>
                <a:cs typeface="B Yekan" pitchFamily="2" charset="-78"/>
              </a:defRPr>
            </a:lvl2pPr>
            <a:lvl3pPr algn="r" rtl="1">
              <a:defRPr>
                <a:cs typeface="B Yekan" pitchFamily="2" charset="-78"/>
              </a:defRPr>
            </a:lvl3pPr>
            <a:lvl4pPr algn="r" rtl="1">
              <a:defRPr>
                <a:cs typeface="B Yekan" pitchFamily="2" charset="-78"/>
              </a:defRPr>
            </a:lvl4pPr>
            <a:lvl5pPr algn="r" rtl="1">
              <a:defRPr>
                <a:cs typeface="B Yekan" pitchFamily="2" charset="-78"/>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7F8FC10-C270-49BC-8AD2-D21A99B63EFA}"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F8FC10-C270-49BC-8AD2-D21A99B63EFA}" type="datetimeFigureOut">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F8FC10-C270-49BC-8AD2-D21A99B63EFA}"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F8FC10-C270-49BC-8AD2-D21A99B63EFA}" type="datetimeFigureOut">
              <a:rPr lang="en-US" smtClean="0"/>
              <a:pPr/>
              <a:t>11/2/2023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7F8FC10-C270-49BC-8AD2-D21A99B63EFA}" type="datetimeFigureOut">
              <a:rPr lang="en-US" smtClean="0"/>
              <a:pPr/>
              <a:t>11/2/2023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8FC10-C270-49BC-8AD2-D21A99B63EFA}" type="datetimeFigureOut">
              <a:rPr lang="en-US" smtClean="0"/>
              <a:pPr/>
              <a:t>11/2/2023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F8FC10-C270-49BC-8AD2-D21A99B63EFA}"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F8FC10-C270-49BC-8AD2-D21A99B63EFA}" type="datetimeFigureOut">
              <a:rPr lang="en-US" smtClean="0"/>
              <a:pPr/>
              <a:t>11/2/2023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8C590C0-67D6-47CB-AE40-F2778AF26A7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8FC10-C270-49BC-8AD2-D21A99B63EFA}" type="datetimeFigureOut">
              <a:rPr lang="en-US" smtClean="0"/>
              <a:pPr/>
              <a:t>11/2/2023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8C590C0-67D6-47CB-AE40-F2778AF26A7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gi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F:\courses\final\main\pics\Academy_of_Online_Success_Products.png"/>
          <p:cNvPicPr>
            <a:picLocks noChangeAspect="1" noChangeArrowheads="1"/>
          </p:cNvPicPr>
          <p:nvPr/>
        </p:nvPicPr>
        <p:blipFill>
          <a:blip r:embed="rId3" cstate="print"/>
          <a:srcRect/>
          <a:stretch>
            <a:fillRect/>
          </a:stretch>
        </p:blipFill>
        <p:spPr bwMode="auto">
          <a:xfrm>
            <a:off x="-1" y="1843790"/>
            <a:ext cx="9144001" cy="5029200"/>
          </a:xfrm>
          <a:prstGeom prst="rect">
            <a:avLst/>
          </a:prstGeom>
          <a:noFill/>
        </p:spPr>
      </p:pic>
      <p:sp>
        <p:nvSpPr>
          <p:cNvPr id="2" name="Title 1"/>
          <p:cNvSpPr>
            <a:spLocks noGrp="1"/>
          </p:cNvSpPr>
          <p:nvPr>
            <p:ph type="ctrTitle"/>
          </p:nvPr>
        </p:nvSpPr>
        <p:spPr>
          <a:xfrm>
            <a:off x="0" y="0"/>
            <a:ext cx="9144000" cy="1905000"/>
          </a:xfrm>
          <a:solidFill>
            <a:srgbClr val="00B0F0"/>
          </a:solidFill>
        </p:spPr>
        <p:txBody>
          <a:bodyPr>
            <a:normAutofit/>
          </a:bodyPr>
          <a:lstStyle/>
          <a:p>
            <a:r>
              <a:rPr lang="fa-IR" sz="7200" dirty="0">
                <a:solidFill>
                  <a:srgbClr val="FFFF00"/>
                </a:solidFill>
                <a:cs typeface="12   Yagut_shsmrt" pitchFamily="2" charset="-78"/>
              </a:rPr>
              <a:t>یاد بگیرید تا نمیرید</a:t>
            </a:r>
            <a:endParaRPr lang="en-US" sz="7200" dirty="0">
              <a:solidFill>
                <a:srgbClr val="FFFF00"/>
              </a:solidFill>
              <a:cs typeface="12   Yagut_shsmrt" pitchFamily="2" charset="-78"/>
            </a:endParaRPr>
          </a:p>
        </p:txBody>
      </p:sp>
      <p:sp>
        <p:nvSpPr>
          <p:cNvPr id="3" name="Subtitle 2"/>
          <p:cNvSpPr>
            <a:spLocks noGrp="1"/>
          </p:cNvSpPr>
          <p:nvPr>
            <p:ph type="subTitle" idx="1"/>
          </p:nvPr>
        </p:nvSpPr>
        <p:spPr>
          <a:xfrm>
            <a:off x="0" y="2819400"/>
            <a:ext cx="5486400" cy="1295400"/>
          </a:xfrm>
          <a:solidFill>
            <a:srgbClr val="00B0F0"/>
          </a:solidFill>
        </p:spPr>
        <p:txBody>
          <a:bodyPr>
            <a:normAutofit/>
          </a:bodyPr>
          <a:lstStyle/>
          <a:p>
            <a:r>
              <a:rPr lang="fa-IR" dirty="0">
                <a:solidFill>
                  <a:schemeClr val="bg1"/>
                </a:solidFill>
                <a:cs typeface="B Yekan" pitchFamily="2" charset="-78"/>
              </a:rPr>
              <a:t>راهبردی برای طراحی یک برنامه </a:t>
            </a:r>
            <a:r>
              <a:rPr lang="fa-IR" sz="4300" dirty="0">
                <a:solidFill>
                  <a:srgbClr val="FFFF00"/>
                </a:solidFill>
                <a:cs typeface="B Yekan" pitchFamily="2" charset="-78"/>
              </a:rPr>
              <a:t>خودیادگیری آنلاین</a:t>
            </a:r>
            <a:endParaRPr lang="en-US" dirty="0">
              <a:solidFill>
                <a:srgbClr val="FFFF00"/>
              </a:solidFill>
              <a:cs typeface="B Yekan" pitchFamily="2" charset="-78"/>
            </a:endParaRPr>
          </a:p>
        </p:txBody>
      </p:sp>
      <p:sp>
        <p:nvSpPr>
          <p:cNvPr id="6" name="TextBox 5"/>
          <p:cNvSpPr txBox="1"/>
          <p:nvPr/>
        </p:nvSpPr>
        <p:spPr>
          <a:xfrm>
            <a:off x="0" y="6106180"/>
            <a:ext cx="2895600" cy="523220"/>
          </a:xfrm>
          <a:prstGeom prst="rect">
            <a:avLst/>
          </a:prstGeom>
          <a:solidFill>
            <a:srgbClr val="0070C0"/>
          </a:solidFill>
        </p:spPr>
        <p:txBody>
          <a:bodyPr wrap="square" rtlCol="0">
            <a:spAutoFit/>
          </a:bodyPr>
          <a:lstStyle/>
          <a:p>
            <a:pPr algn="ctr" rtl="1"/>
            <a:r>
              <a:rPr lang="fa-IR" sz="2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مهدی ناصری</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3" name="Title 1"/>
          <p:cNvSpPr txBox="1">
            <a:spLocks/>
          </p:cNvSpPr>
          <p:nvPr/>
        </p:nvSpPr>
        <p:spPr>
          <a:xfrm>
            <a:off x="0" y="4191000"/>
            <a:ext cx="6019800" cy="2057400"/>
          </a:xfrm>
          <a:prstGeom prst="rect">
            <a:avLst/>
          </a:prstGeom>
        </p:spPr>
        <p:txBody>
          <a:bodyPr vert="horz" lIns="91440" tIns="45720" rIns="91440" bIns="45720" rtlCol="0" anchor="ctr">
            <a:normAutofit/>
          </a:bodyPr>
          <a:lstStyle/>
          <a:p>
            <a:pPr marL="0" marR="0" lvl="0" indent="0" defTabSz="914400" rtl="1" eaLnBrk="1" fontAlgn="auto" latinLnBrk="0" hangingPunct="1">
              <a:lnSpc>
                <a:spcPct val="100000"/>
              </a:lnSpc>
              <a:spcBef>
                <a:spcPct val="0"/>
              </a:spcBef>
              <a:spcAft>
                <a:spcPts val="0"/>
              </a:spcAft>
              <a:buClrTx/>
              <a:buSzTx/>
              <a:buFontTx/>
              <a:buNone/>
              <a:tabLst/>
              <a:defRPr/>
            </a:pPr>
            <a:r>
              <a:rPr kumimoji="0" lang="fa-IR" sz="8000" b="0" i="0" u="none" strike="noStrike" kern="1200" cap="none" spc="0" normalizeH="0" baseline="0" noProof="0" dirty="0">
                <a:ln>
                  <a:noFill/>
                </a:ln>
                <a:solidFill>
                  <a:srgbClr val="FFFF00"/>
                </a:solidFill>
                <a:effectLst/>
                <a:uLnTx/>
                <a:uFillTx/>
                <a:latin typeface="+mj-lt"/>
                <a:ea typeface="+mj-ea"/>
                <a:cs typeface="12   Yagut_shsmrt" pitchFamily="2" charset="-78"/>
              </a:rPr>
              <a:t>یادگیری</a:t>
            </a:r>
            <a:r>
              <a:rPr kumimoji="0" lang="fa-IR" sz="8000" b="0" i="0" u="none" strike="noStrike" kern="1200" cap="none" spc="0" normalizeH="0" noProof="0" dirty="0">
                <a:ln>
                  <a:noFill/>
                </a:ln>
                <a:solidFill>
                  <a:srgbClr val="FFFF00"/>
                </a:solidFill>
                <a:effectLst/>
                <a:uLnTx/>
                <a:uFillTx/>
                <a:latin typeface="+mj-lt"/>
                <a:ea typeface="+mj-ea"/>
                <a:cs typeface="12   Yagut_shsmrt" pitchFamily="2" charset="-78"/>
              </a:rPr>
              <a:t> آنلاین</a:t>
            </a:r>
            <a:endParaRPr kumimoji="0" lang="en-US" sz="2800" b="0" i="0" u="none" strike="noStrike" kern="1200" cap="none" spc="0" normalizeH="0" baseline="0" noProof="0" dirty="0">
              <a:ln>
                <a:noFill/>
              </a:ln>
              <a:solidFill>
                <a:schemeClr val="tx1"/>
              </a:solidFill>
              <a:effectLst/>
              <a:uLnTx/>
              <a:uFillTx/>
              <a:latin typeface="+mj-lt"/>
              <a:ea typeface="+mj-ea"/>
              <a:cs typeface="B Yekan" pitchFamily="2" charset="-78"/>
            </a:endParaRPr>
          </a:p>
        </p:txBody>
      </p:sp>
      <p:cxnSp>
        <p:nvCxnSpPr>
          <p:cNvPr id="4" name="Straight Connector 3"/>
          <p:cNvCxnSpPr/>
          <p:nvPr/>
        </p:nvCxnSpPr>
        <p:spPr>
          <a:xfrm rot="10800000" flipV="1">
            <a:off x="0" y="4495798"/>
            <a:ext cx="9144000" cy="1"/>
          </a:xfrm>
          <a:prstGeom prst="line">
            <a:avLst/>
          </a:prstGeom>
          <a:ln w="127000" cmpd="thinThick">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0800000" flipV="1">
            <a:off x="0" y="6019798"/>
            <a:ext cx="9144000" cy="1"/>
          </a:xfrm>
          <a:prstGeom prst="line">
            <a:avLst/>
          </a:prstGeom>
          <a:ln w="127000" cmpd="thickThin">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12122" y="3496270"/>
            <a:ext cx="2326278" cy="923330"/>
          </a:xfrm>
          <a:prstGeom prst="rect">
            <a:avLst/>
          </a:prstGeom>
        </p:spPr>
        <p:txBody>
          <a:bodyPr wrap="none">
            <a:spAutoFit/>
          </a:bodyPr>
          <a:lstStyle/>
          <a:p>
            <a:r>
              <a:rPr lang="fa-IR" sz="5400" dirty="0">
                <a:cs typeface="Dast Nevis" pitchFamily="66" charset="-78"/>
              </a:rPr>
              <a:t>یعنی چه؟</a:t>
            </a:r>
            <a:endParaRPr lang="en-US" sz="5400" dirty="0">
              <a:cs typeface="Dast Nevis" pitchFamily="66" charset="-78"/>
            </a:endParaRPr>
          </a:p>
        </p:txBody>
      </p:sp>
    </p:spTree>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a:p>
        </p:txBody>
      </p:sp>
      <p:pic>
        <p:nvPicPr>
          <p:cNvPr id="1027" name="Picture 3" descr="F:\courses\iEnter\09 present\main\nurenberg.png"/>
          <p:cNvPicPr>
            <a:picLocks noChangeAspect="1" noChangeArrowheads="1"/>
          </p:cNvPicPr>
          <p:nvPr/>
        </p:nvPicPr>
        <p:blipFill>
          <a:blip r:embed="rId2" cstate="print"/>
          <a:srcRect t="-235"/>
          <a:stretch>
            <a:fillRect/>
          </a:stretch>
        </p:blipFill>
        <p:spPr bwMode="auto">
          <a:xfrm>
            <a:off x="0" y="0"/>
            <a:ext cx="9144000" cy="6858000"/>
          </a:xfrm>
          <a:prstGeom prst="rect">
            <a:avLst/>
          </a:prstGeom>
          <a:noFill/>
        </p:spPr>
      </p:pic>
      <p:sp>
        <p:nvSpPr>
          <p:cNvPr id="6" name="TextBox 5"/>
          <p:cNvSpPr txBox="1"/>
          <p:nvPr/>
        </p:nvSpPr>
        <p:spPr>
          <a:xfrm>
            <a:off x="0" y="0"/>
            <a:ext cx="9144000" cy="584775"/>
          </a:xfrm>
          <a:prstGeom prst="rect">
            <a:avLst/>
          </a:prstGeom>
          <a:solidFill>
            <a:srgbClr val="0070C0"/>
          </a:solidFill>
        </p:spPr>
        <p:txBody>
          <a:bodyPr wrap="square" rtlCol="0">
            <a:spAutoFit/>
          </a:bodyPr>
          <a:lstStyle/>
          <a:p>
            <a:pPr algn="ctr" rtl="1"/>
            <a:r>
              <a:rPr lang="fa-IR"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آموزش الکترونیکی		     آموزش سنتی</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endParaRPr>
          </a:p>
        </p:txBody>
      </p:sp>
      <p:sp>
        <p:nvSpPr>
          <p:cNvPr id="7" name="TextBox 6"/>
          <p:cNvSpPr txBox="1"/>
          <p:nvPr/>
        </p:nvSpPr>
        <p:spPr>
          <a:xfrm>
            <a:off x="4724400" y="5334000"/>
            <a:ext cx="4267200" cy="1077218"/>
          </a:xfrm>
          <a:prstGeom prst="rect">
            <a:avLst/>
          </a:prstGeom>
          <a:solidFill>
            <a:srgbClr val="0070C0"/>
          </a:solidFill>
        </p:spPr>
        <p:txBody>
          <a:bodyPr wrap="square" rtlCol="0">
            <a:spAutoFit/>
          </a:bodyPr>
          <a:lstStyle/>
          <a:p>
            <a:pPr algn="ctr" rtl="1"/>
            <a:r>
              <a:rPr lang="fa-IR" sz="4000" dirty="0">
                <a:ln w="18415" cmpd="sng">
                  <a:solidFill>
                    <a:srgbClr val="FFFFFF"/>
                  </a:solidFill>
                  <a:prstDash val="solid"/>
                </a:ln>
                <a:solidFill>
                  <a:srgbClr val="FFFF00"/>
                </a:solidFill>
                <a:effectLst>
                  <a:outerShdw blurRad="63500" dir="3600000" algn="tl" rotWithShape="0">
                    <a:srgbClr val="000000">
                      <a:alpha val="70000"/>
                    </a:srgbClr>
                  </a:outerShdw>
                </a:effectLst>
                <a:cs typeface="B Yekan" pitchFamily="2" charset="-78"/>
              </a:rPr>
              <a:t>مدرن</a:t>
            </a:r>
            <a:r>
              <a:rPr lang="fa-IR" sz="2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 انتقال محتوی با استفاده از مدیای </a:t>
            </a:r>
            <a:r>
              <a:rPr lang="fa-IR"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rPr>
              <a:t>الکترونیکی</a:t>
            </a:r>
            <a:endParaRPr lang="en-US"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endParaRPr>
          </a:p>
        </p:txBody>
      </p:sp>
      <p:sp>
        <p:nvSpPr>
          <p:cNvPr id="8" name="TextBox 7"/>
          <p:cNvSpPr txBox="1"/>
          <p:nvPr/>
        </p:nvSpPr>
        <p:spPr>
          <a:xfrm>
            <a:off x="76200" y="5334000"/>
            <a:ext cx="4267200" cy="1077218"/>
          </a:xfrm>
          <a:prstGeom prst="rect">
            <a:avLst/>
          </a:prstGeom>
          <a:solidFill>
            <a:srgbClr val="0070C0"/>
          </a:solidFill>
        </p:spPr>
        <p:txBody>
          <a:bodyPr wrap="square" rtlCol="0">
            <a:spAutoFit/>
          </a:bodyPr>
          <a:lstStyle/>
          <a:p>
            <a:pPr algn="ctr" rtl="1"/>
            <a:r>
              <a:rPr lang="fa-IR" sz="4000" dirty="0">
                <a:ln w="18415" cmpd="sng">
                  <a:solidFill>
                    <a:srgbClr val="FFFFFF"/>
                  </a:solidFill>
                  <a:prstDash val="solid"/>
                </a:ln>
                <a:solidFill>
                  <a:srgbClr val="FFFF00"/>
                </a:solidFill>
                <a:effectLst>
                  <a:outerShdw blurRad="63500" dir="3600000" algn="tl" rotWithShape="0">
                    <a:srgbClr val="000000">
                      <a:alpha val="70000"/>
                    </a:srgbClr>
                  </a:outerShdw>
                </a:effectLst>
                <a:cs typeface="B Yekan" pitchFamily="2" charset="-78"/>
              </a:rPr>
              <a:t>سنتی</a:t>
            </a:r>
            <a:r>
              <a:rPr lang="fa-IR" sz="2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 انتقال محتوی با استفاده از مدیای </a:t>
            </a:r>
            <a:r>
              <a:rPr lang="fa-IR"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rPr>
              <a:t>فیزیکی</a:t>
            </a:r>
            <a:endParaRPr lang="en-US"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a:p>
        </p:txBody>
      </p:sp>
      <p:pic>
        <p:nvPicPr>
          <p:cNvPr id="1027" name="Picture 3" descr="F:\courses\iEnter\09 present\main\nurenberg.png"/>
          <p:cNvPicPr>
            <a:picLocks noChangeAspect="1" noChangeArrowheads="1"/>
          </p:cNvPicPr>
          <p:nvPr/>
        </p:nvPicPr>
        <p:blipFill>
          <a:blip r:embed="rId2" cstate="print"/>
          <a:srcRect t="-235"/>
          <a:stretch>
            <a:fillRect/>
          </a:stretch>
        </p:blipFill>
        <p:spPr bwMode="auto">
          <a:xfrm>
            <a:off x="0" y="0"/>
            <a:ext cx="9144000" cy="6858000"/>
          </a:xfrm>
          <a:prstGeom prst="rect">
            <a:avLst/>
          </a:prstGeom>
          <a:noFill/>
        </p:spPr>
      </p:pic>
      <p:sp>
        <p:nvSpPr>
          <p:cNvPr id="6" name="TextBox 5"/>
          <p:cNvSpPr txBox="1"/>
          <p:nvPr/>
        </p:nvSpPr>
        <p:spPr>
          <a:xfrm>
            <a:off x="0" y="0"/>
            <a:ext cx="9144000" cy="584775"/>
          </a:xfrm>
          <a:prstGeom prst="rect">
            <a:avLst/>
          </a:prstGeom>
          <a:solidFill>
            <a:srgbClr val="0070C0"/>
          </a:solidFill>
        </p:spPr>
        <p:txBody>
          <a:bodyPr wrap="square" rtlCol="0">
            <a:spAutoFit/>
          </a:bodyPr>
          <a:lstStyle/>
          <a:p>
            <a:pPr algn="ctr" rtl="1"/>
            <a:r>
              <a:rPr lang="fa-IR"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آموزش الکترونیکی		     آموزش سنتی</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endParaRPr>
          </a:p>
        </p:txBody>
      </p:sp>
      <p:sp>
        <p:nvSpPr>
          <p:cNvPr id="7" name="TextBox 6"/>
          <p:cNvSpPr txBox="1"/>
          <p:nvPr/>
        </p:nvSpPr>
        <p:spPr>
          <a:xfrm>
            <a:off x="4724400" y="5334000"/>
            <a:ext cx="4267200" cy="1077218"/>
          </a:xfrm>
          <a:prstGeom prst="rect">
            <a:avLst/>
          </a:prstGeom>
          <a:solidFill>
            <a:srgbClr val="0070C0"/>
          </a:solidFill>
        </p:spPr>
        <p:txBody>
          <a:bodyPr wrap="square" rtlCol="0">
            <a:spAutoFit/>
          </a:bodyPr>
          <a:lstStyle/>
          <a:p>
            <a:pPr algn="ctr" rtl="1"/>
            <a:r>
              <a:rPr lang="fa-IR" sz="4000" dirty="0">
                <a:ln w="18415" cmpd="sng">
                  <a:solidFill>
                    <a:srgbClr val="FFFFFF"/>
                  </a:solidFill>
                  <a:prstDash val="solid"/>
                </a:ln>
                <a:solidFill>
                  <a:srgbClr val="FFFF00"/>
                </a:solidFill>
                <a:effectLst>
                  <a:outerShdw blurRad="63500" dir="3600000" algn="tl" rotWithShape="0">
                    <a:srgbClr val="000000">
                      <a:alpha val="70000"/>
                    </a:srgbClr>
                  </a:outerShdw>
                </a:effectLst>
                <a:cs typeface="B Yekan" pitchFamily="2" charset="-78"/>
              </a:rPr>
              <a:t>مدرن</a:t>
            </a:r>
            <a:r>
              <a:rPr lang="fa-IR" sz="2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 انتقال محتوی با استفاده از مدیای </a:t>
            </a:r>
            <a:r>
              <a:rPr lang="fa-IR"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rPr>
              <a:t>الکترونیکی</a:t>
            </a:r>
            <a:endParaRPr lang="en-US"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endParaRPr>
          </a:p>
        </p:txBody>
      </p:sp>
      <p:sp>
        <p:nvSpPr>
          <p:cNvPr id="8" name="TextBox 7"/>
          <p:cNvSpPr txBox="1"/>
          <p:nvPr/>
        </p:nvSpPr>
        <p:spPr>
          <a:xfrm>
            <a:off x="76200" y="5334000"/>
            <a:ext cx="4267200" cy="1077218"/>
          </a:xfrm>
          <a:prstGeom prst="rect">
            <a:avLst/>
          </a:prstGeom>
          <a:solidFill>
            <a:srgbClr val="0070C0"/>
          </a:solidFill>
        </p:spPr>
        <p:txBody>
          <a:bodyPr wrap="square" rtlCol="0">
            <a:spAutoFit/>
          </a:bodyPr>
          <a:lstStyle/>
          <a:p>
            <a:pPr algn="ctr" rtl="1"/>
            <a:r>
              <a:rPr lang="fa-IR" sz="4000" dirty="0">
                <a:ln w="18415" cmpd="sng">
                  <a:solidFill>
                    <a:srgbClr val="FFFFFF"/>
                  </a:solidFill>
                  <a:prstDash val="solid"/>
                </a:ln>
                <a:solidFill>
                  <a:srgbClr val="FFFF00"/>
                </a:solidFill>
                <a:effectLst>
                  <a:outerShdw blurRad="63500" dir="3600000" algn="tl" rotWithShape="0">
                    <a:srgbClr val="000000">
                      <a:alpha val="70000"/>
                    </a:srgbClr>
                  </a:outerShdw>
                </a:effectLst>
                <a:cs typeface="B Yekan" pitchFamily="2" charset="-78"/>
              </a:rPr>
              <a:t>سنتی</a:t>
            </a:r>
            <a:r>
              <a:rPr lang="fa-IR" sz="2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 انتقال محتوی با استفاده از مدیای </a:t>
            </a:r>
            <a:r>
              <a:rPr lang="fa-IR"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rPr>
              <a:t>فیزیکی</a:t>
            </a:r>
            <a:endParaRPr lang="en-US" sz="2400" dirty="0">
              <a:ln w="18415" cmpd="sng">
                <a:solidFill>
                  <a:srgbClr val="FFFF00"/>
                </a:solidFill>
                <a:prstDash val="solid"/>
              </a:ln>
              <a:solidFill>
                <a:srgbClr val="FFFF00"/>
              </a:solidFill>
              <a:effectLst>
                <a:outerShdw blurRad="63500" dir="3600000" algn="tl" rotWithShape="0">
                  <a:srgbClr val="000000">
                    <a:alpha val="70000"/>
                  </a:srgbClr>
                </a:outerShdw>
              </a:effectLst>
              <a:cs typeface="B Yekan" pitchFamily="2" charset="-78"/>
            </a:endParaRPr>
          </a:p>
        </p:txBody>
      </p:sp>
      <p:sp>
        <p:nvSpPr>
          <p:cNvPr id="9" name="Multiply 8"/>
          <p:cNvSpPr/>
          <p:nvPr/>
        </p:nvSpPr>
        <p:spPr>
          <a:xfrm>
            <a:off x="3276600" y="381000"/>
            <a:ext cx="6629400" cy="5791200"/>
          </a:xfrm>
          <a:prstGeom prst="mathMultiply">
            <a:avLst/>
          </a:prstGeom>
          <a:solidFill>
            <a:srgbClr val="C00000"/>
          </a:solidFill>
          <a:effectLst>
            <a:glow rad="2286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0"/>
          </a:xfrm>
        </p:spPr>
        <p:txBody>
          <a:bodyPr>
            <a:noAutofit/>
          </a:bodyPr>
          <a:lstStyle/>
          <a:p>
            <a:r>
              <a:rPr lang="fa-IR" sz="7200" dirty="0">
                <a:solidFill>
                  <a:srgbClr val="FFFF00"/>
                </a:solidFill>
              </a:rPr>
              <a:t>خودیادگیری الکترونیکی</a:t>
            </a:r>
            <a:br>
              <a:rPr lang="fa-IR" sz="8800" dirty="0">
                <a:solidFill>
                  <a:srgbClr val="FFFF00"/>
                </a:solidFill>
              </a:rPr>
            </a:br>
            <a:r>
              <a:rPr lang="fa-IR" sz="7200" dirty="0"/>
              <a:t>مبنای تحصیلات مدرن</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0"/>
          </a:xfrm>
        </p:spPr>
        <p:txBody>
          <a:bodyPr>
            <a:normAutofit/>
          </a:bodyPr>
          <a:lstStyle/>
          <a:p>
            <a:r>
              <a:rPr lang="fa-IR" sz="8800" dirty="0"/>
              <a:t>خودیادگیری آنلاین</a:t>
            </a:r>
            <a:endParaRPr lang="en-US" sz="32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0"/>
          </a:xfrm>
        </p:spPr>
        <p:txBody>
          <a:bodyPr>
            <a:normAutofit/>
          </a:bodyPr>
          <a:lstStyle/>
          <a:p>
            <a:r>
              <a:rPr lang="fa-IR" sz="23900" dirty="0">
                <a:cs typeface="B Titr" pitchFamily="2" charset="-78"/>
              </a:rPr>
              <a:t>9 گام</a:t>
            </a:r>
            <a:endParaRPr lang="en-US" sz="60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sz="6000" dirty="0"/>
              <a:t>خودتان را </a:t>
            </a:r>
            <a:r>
              <a:rPr lang="fa-IR" sz="6000" dirty="0">
                <a:solidFill>
                  <a:srgbClr val="FFFF00"/>
                </a:solidFill>
              </a:rPr>
              <a:t>آماده </a:t>
            </a:r>
            <a:r>
              <a:rPr lang="fa-IR" sz="6000" dirty="0"/>
              <a:t>کنید</a:t>
            </a:r>
            <a:endParaRPr lang="en-US" sz="6000"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1</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9716"/>
            <a:ext cx="8229600" cy="1143000"/>
          </a:xfrm>
        </p:spPr>
        <p:txBody>
          <a:bodyPr/>
          <a:lstStyle/>
          <a:p>
            <a:endParaRPr lang="en-US" dirty="0">
              <a:cs typeface="B Yekan" pitchFamily="2" charset="-78"/>
            </a:endParaRPr>
          </a:p>
        </p:txBody>
      </p:sp>
      <p:sp>
        <p:nvSpPr>
          <p:cNvPr id="3" name="Content Placeholder 2"/>
          <p:cNvSpPr>
            <a:spLocks noGrp="1"/>
          </p:cNvSpPr>
          <p:nvPr>
            <p:ph idx="1"/>
          </p:nvPr>
        </p:nvSpPr>
        <p:spPr>
          <a:xfrm>
            <a:off x="457200" y="2135278"/>
            <a:ext cx="8229600" cy="4525963"/>
          </a:xfrm>
        </p:spPr>
        <p:txBody>
          <a:bodyPr/>
          <a:lstStyle/>
          <a:p>
            <a:endParaRPr lang="en-US" dirty="0"/>
          </a:p>
        </p:txBody>
      </p:sp>
      <p:pic>
        <p:nvPicPr>
          <p:cNvPr id="37890" name="Picture 2" descr="G:\kareer\pics\Motivation.jpg"/>
          <p:cNvPicPr>
            <a:picLocks noChangeAspect="1" noChangeArrowheads="1"/>
          </p:cNvPicPr>
          <p:nvPr/>
        </p:nvPicPr>
        <p:blipFill>
          <a:blip r:embed="rId3" cstate="print"/>
          <a:srcRect b="7292"/>
          <a:stretch>
            <a:fillRect/>
          </a:stretch>
        </p:blipFill>
        <p:spPr bwMode="auto">
          <a:xfrm>
            <a:off x="0" y="535102"/>
            <a:ext cx="9144000" cy="6357934"/>
          </a:xfrm>
          <a:prstGeom prst="rect">
            <a:avLst/>
          </a:prstGeom>
          <a:noFill/>
        </p:spPr>
      </p:pic>
      <p:sp>
        <p:nvSpPr>
          <p:cNvPr id="5" name="TextBox 4"/>
          <p:cNvSpPr txBox="1"/>
          <p:nvPr/>
        </p:nvSpPr>
        <p:spPr>
          <a:xfrm>
            <a:off x="1643042" y="5770923"/>
            <a:ext cx="6072230" cy="101566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6000" b="1" dirty="0">
                <a:solidFill>
                  <a:srgbClr val="FFFF00"/>
                </a:solidFill>
                <a:cs typeface="B Yekan" pitchFamily="2" charset="-78"/>
              </a:rPr>
              <a:t>علاقه و شناخت</a:t>
            </a:r>
            <a:endParaRPr lang="en-US" sz="6000" b="1" dirty="0">
              <a:solidFill>
                <a:srgbClr val="FFFF00"/>
              </a:solidFill>
              <a:cs typeface="B Yekan" pitchFamily="2" charset="-78"/>
            </a:endParaRPr>
          </a:p>
        </p:txBody>
      </p:sp>
      <p:sp>
        <p:nvSpPr>
          <p:cNvPr id="9" name="TextBox 8"/>
          <p:cNvSpPr txBox="1"/>
          <p:nvPr/>
        </p:nvSpPr>
        <p:spPr>
          <a:xfrm>
            <a:off x="3962400" y="1219200"/>
            <a:ext cx="1219200" cy="584775"/>
          </a:xfrm>
          <a:prstGeom prst="rect">
            <a:avLst/>
          </a:prstGeom>
          <a:solidFill>
            <a:srgbClr val="FFFF00"/>
          </a:solid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3200" dirty="0">
                <a:solidFill>
                  <a:srgbClr val="0070C0"/>
                </a:solidFill>
                <a:cs typeface="B Yekan" pitchFamily="2" charset="-78"/>
              </a:rPr>
              <a:t>هدف</a:t>
            </a:r>
            <a:endParaRPr lang="en-US" sz="3200" dirty="0">
              <a:solidFill>
                <a:srgbClr val="0070C0"/>
              </a:solidFill>
              <a:cs typeface="B Yekan" pitchFamily="2" charset="-78"/>
            </a:endParaRPr>
          </a:p>
        </p:txBody>
      </p:sp>
      <p:sp>
        <p:nvSpPr>
          <p:cNvPr id="10" name="TextBox 9"/>
          <p:cNvSpPr txBox="1"/>
          <p:nvPr/>
        </p:nvSpPr>
        <p:spPr>
          <a:xfrm rot="16200000">
            <a:off x="-564462" y="2841485"/>
            <a:ext cx="3643306" cy="110799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6600" dirty="0">
                <a:solidFill>
                  <a:srgbClr val="FFFF00"/>
                </a:solidFill>
                <a:cs typeface="B Yekan" pitchFamily="2" charset="-78"/>
              </a:rPr>
              <a:t>استقامت</a:t>
            </a:r>
            <a:endParaRPr lang="en-US" sz="6600" dirty="0">
              <a:solidFill>
                <a:srgbClr val="FFFF00"/>
              </a:solidFill>
              <a:cs typeface="B Yekan" pitchFamily="2" charset="-78"/>
            </a:endParaRPr>
          </a:p>
        </p:txBody>
      </p:sp>
      <p:sp>
        <p:nvSpPr>
          <p:cNvPr id="11" name="TextBox 10"/>
          <p:cNvSpPr txBox="1"/>
          <p:nvPr/>
        </p:nvSpPr>
        <p:spPr>
          <a:xfrm rot="16200000">
            <a:off x="145541" y="2537985"/>
            <a:ext cx="3643306" cy="92333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5400" dirty="0">
                <a:solidFill>
                  <a:srgbClr val="FFFF00"/>
                </a:solidFill>
                <a:cs typeface="B Yekan" pitchFamily="2" charset="-78"/>
              </a:rPr>
              <a:t>استقامت</a:t>
            </a:r>
            <a:endParaRPr lang="en-US" sz="5400" dirty="0">
              <a:solidFill>
                <a:srgbClr val="FFFF00"/>
              </a:solidFill>
              <a:cs typeface="B Yekan" pitchFamily="2" charset="-78"/>
            </a:endParaRPr>
          </a:p>
        </p:txBody>
      </p:sp>
      <p:sp>
        <p:nvSpPr>
          <p:cNvPr id="12" name="TextBox 11"/>
          <p:cNvSpPr txBox="1"/>
          <p:nvPr/>
        </p:nvSpPr>
        <p:spPr>
          <a:xfrm rot="16200000">
            <a:off x="645607" y="2186301"/>
            <a:ext cx="3643306" cy="76944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4400" dirty="0">
                <a:solidFill>
                  <a:srgbClr val="FFFF00"/>
                </a:solidFill>
                <a:cs typeface="B Yekan" pitchFamily="2" charset="-78"/>
              </a:rPr>
              <a:t>استقامت</a:t>
            </a:r>
            <a:endParaRPr lang="en-US" sz="4400" dirty="0">
              <a:solidFill>
                <a:srgbClr val="FFFF00"/>
              </a:solidFill>
              <a:cs typeface="B Yekan" pitchFamily="2" charset="-78"/>
            </a:endParaRPr>
          </a:p>
        </p:txBody>
      </p:sp>
      <p:sp>
        <p:nvSpPr>
          <p:cNvPr id="13" name="TextBox 12"/>
          <p:cNvSpPr txBox="1"/>
          <p:nvPr/>
        </p:nvSpPr>
        <p:spPr>
          <a:xfrm rot="16200000">
            <a:off x="1079742" y="1962103"/>
            <a:ext cx="3643306" cy="64633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3600" dirty="0">
                <a:solidFill>
                  <a:srgbClr val="FFFF00"/>
                </a:solidFill>
                <a:cs typeface="B Yekan" pitchFamily="2" charset="-78"/>
              </a:rPr>
              <a:t>استقامت</a:t>
            </a:r>
            <a:endParaRPr lang="en-US" sz="3600" dirty="0">
              <a:solidFill>
                <a:srgbClr val="FFFF00"/>
              </a:solidFill>
              <a:cs typeface="B Yekan" pitchFamily="2" charset="-78"/>
            </a:endParaRPr>
          </a:p>
        </p:txBody>
      </p:sp>
      <p:sp>
        <p:nvSpPr>
          <p:cNvPr id="14" name="TextBox 13"/>
          <p:cNvSpPr txBox="1"/>
          <p:nvPr/>
        </p:nvSpPr>
        <p:spPr>
          <a:xfrm rot="16200000">
            <a:off x="1427049" y="1702896"/>
            <a:ext cx="3643306" cy="52322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2800" dirty="0">
                <a:solidFill>
                  <a:srgbClr val="FFFF00"/>
                </a:solidFill>
                <a:cs typeface="B Yekan" pitchFamily="2" charset="-78"/>
              </a:rPr>
              <a:t>استقامت</a:t>
            </a:r>
            <a:endParaRPr lang="en-US" sz="2800" dirty="0">
              <a:solidFill>
                <a:srgbClr val="FFFF00"/>
              </a:solidFill>
              <a:cs typeface="B Yekan" pitchFamily="2" charset="-78"/>
            </a:endParaRPr>
          </a:p>
        </p:txBody>
      </p:sp>
      <p:sp>
        <p:nvSpPr>
          <p:cNvPr id="15" name="TextBox 14"/>
          <p:cNvSpPr txBox="1"/>
          <p:nvPr/>
        </p:nvSpPr>
        <p:spPr>
          <a:xfrm rot="16200000">
            <a:off x="1664518" y="1478699"/>
            <a:ext cx="3643306" cy="4001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2000" dirty="0">
                <a:solidFill>
                  <a:srgbClr val="FFFF00"/>
                </a:solidFill>
                <a:cs typeface="B Yekan" pitchFamily="2" charset="-78"/>
              </a:rPr>
              <a:t>استقامت</a:t>
            </a:r>
            <a:endParaRPr lang="en-US" sz="2000" dirty="0">
              <a:solidFill>
                <a:srgbClr val="FFFF00"/>
              </a:solidFill>
              <a:cs typeface="B Yekan" pitchFamily="2" charset="-78"/>
            </a:endParaRPr>
          </a:p>
        </p:txBody>
      </p:sp>
      <p:sp>
        <p:nvSpPr>
          <p:cNvPr id="16" name="TextBox 15"/>
          <p:cNvSpPr txBox="1"/>
          <p:nvPr/>
        </p:nvSpPr>
        <p:spPr>
          <a:xfrm rot="16200000">
            <a:off x="1870203" y="1381989"/>
            <a:ext cx="3643306" cy="307777"/>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1400" dirty="0">
                <a:solidFill>
                  <a:srgbClr val="FFFF00"/>
                </a:solidFill>
                <a:cs typeface="B Yekan" pitchFamily="2" charset="-78"/>
              </a:rPr>
              <a:t>استقامت</a:t>
            </a:r>
            <a:endParaRPr lang="en-US" sz="1400" dirty="0">
              <a:solidFill>
                <a:srgbClr val="FFFF00"/>
              </a:solidFill>
              <a:cs typeface="B Yekan" pitchFamily="2" charset="-78"/>
            </a:endParaRPr>
          </a:p>
        </p:txBody>
      </p:sp>
      <p:sp>
        <p:nvSpPr>
          <p:cNvPr id="17" name="TextBox 16"/>
          <p:cNvSpPr txBox="1"/>
          <p:nvPr/>
        </p:nvSpPr>
        <p:spPr>
          <a:xfrm rot="16200000">
            <a:off x="2046980" y="1262228"/>
            <a:ext cx="3643306" cy="26161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1100" dirty="0">
                <a:solidFill>
                  <a:srgbClr val="FFFF00"/>
                </a:solidFill>
                <a:cs typeface="B Yekan" pitchFamily="2" charset="-78"/>
              </a:rPr>
              <a:t>استقامت</a:t>
            </a:r>
            <a:endParaRPr lang="en-US" sz="1100" dirty="0">
              <a:solidFill>
                <a:srgbClr val="FFFF00"/>
              </a:solidFill>
              <a:cs typeface="B Yekan" pitchFamily="2" charset="-78"/>
            </a:endParaRPr>
          </a:p>
        </p:txBody>
      </p:sp>
      <p:sp>
        <p:nvSpPr>
          <p:cNvPr id="19" name="TextBox 18"/>
          <p:cNvSpPr txBox="1"/>
          <p:nvPr/>
        </p:nvSpPr>
        <p:spPr>
          <a:xfrm>
            <a:off x="2009756" y="4857760"/>
            <a:ext cx="4919698" cy="83099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4800" dirty="0">
                <a:solidFill>
                  <a:schemeClr val="bg1"/>
                </a:solidFill>
                <a:cs typeface="B Yekan" pitchFamily="2" charset="-78"/>
              </a:rPr>
              <a:t>انگيزه</a:t>
            </a:r>
            <a:endParaRPr lang="en-US" sz="4800" dirty="0">
              <a:solidFill>
                <a:schemeClr val="bg1"/>
              </a:solidFill>
              <a:cs typeface="B Yekan" pitchFamily="2" charset="-78"/>
            </a:endParaRPr>
          </a:p>
        </p:txBody>
      </p:sp>
      <p:sp>
        <p:nvSpPr>
          <p:cNvPr id="20" name="TextBox 19"/>
          <p:cNvSpPr txBox="1"/>
          <p:nvPr/>
        </p:nvSpPr>
        <p:spPr>
          <a:xfrm>
            <a:off x="2143108" y="4071942"/>
            <a:ext cx="4695860" cy="70788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4000" dirty="0">
                <a:solidFill>
                  <a:schemeClr val="bg1"/>
                </a:solidFill>
                <a:cs typeface="B Yekan" pitchFamily="2" charset="-78"/>
              </a:rPr>
              <a:t>انگيزه</a:t>
            </a:r>
            <a:endParaRPr lang="en-US" sz="4000" dirty="0">
              <a:solidFill>
                <a:schemeClr val="bg1"/>
              </a:solidFill>
              <a:cs typeface="B Yekan" pitchFamily="2" charset="-78"/>
            </a:endParaRPr>
          </a:p>
        </p:txBody>
      </p:sp>
      <p:sp>
        <p:nvSpPr>
          <p:cNvPr id="21" name="TextBox 20"/>
          <p:cNvSpPr txBox="1"/>
          <p:nvPr/>
        </p:nvSpPr>
        <p:spPr>
          <a:xfrm>
            <a:off x="2714612" y="3500438"/>
            <a:ext cx="3643338" cy="52322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2800" dirty="0">
                <a:solidFill>
                  <a:schemeClr val="bg1"/>
                </a:solidFill>
                <a:cs typeface="B Yekan" pitchFamily="2" charset="-78"/>
              </a:rPr>
              <a:t>انگيزه</a:t>
            </a:r>
            <a:endParaRPr lang="en-US" sz="2800" dirty="0">
              <a:solidFill>
                <a:schemeClr val="bg1"/>
              </a:solidFill>
              <a:cs typeface="B Yekan" pitchFamily="2" charset="-78"/>
            </a:endParaRPr>
          </a:p>
        </p:txBody>
      </p:sp>
      <p:sp>
        <p:nvSpPr>
          <p:cNvPr id="22" name="TextBox 21"/>
          <p:cNvSpPr txBox="1"/>
          <p:nvPr/>
        </p:nvSpPr>
        <p:spPr>
          <a:xfrm>
            <a:off x="2928926" y="3028890"/>
            <a:ext cx="3205186" cy="400110"/>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2000" dirty="0">
                <a:solidFill>
                  <a:schemeClr val="bg1"/>
                </a:solidFill>
                <a:cs typeface="B Yekan" pitchFamily="2" charset="-78"/>
              </a:rPr>
              <a:t>انگيزه</a:t>
            </a:r>
            <a:endParaRPr lang="en-US" sz="2000" dirty="0">
              <a:solidFill>
                <a:schemeClr val="bg1"/>
              </a:solidFill>
              <a:cs typeface="B Yekan" pitchFamily="2" charset="-78"/>
            </a:endParaRPr>
          </a:p>
        </p:txBody>
      </p:sp>
      <p:sp>
        <p:nvSpPr>
          <p:cNvPr id="23" name="TextBox 22"/>
          <p:cNvSpPr txBox="1"/>
          <p:nvPr/>
        </p:nvSpPr>
        <p:spPr>
          <a:xfrm>
            <a:off x="3440867" y="2635887"/>
            <a:ext cx="2143140"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1600" dirty="0">
                <a:solidFill>
                  <a:schemeClr val="bg1"/>
                </a:solidFill>
                <a:cs typeface="B Yekan" pitchFamily="2" charset="-78"/>
              </a:rPr>
              <a:t>انگيزه</a:t>
            </a:r>
            <a:endParaRPr lang="en-US" sz="1600" dirty="0">
              <a:solidFill>
                <a:schemeClr val="bg1"/>
              </a:solidFill>
              <a:cs typeface="B Yekan" pitchFamily="2" charset="-78"/>
            </a:endParaRPr>
          </a:p>
        </p:txBody>
      </p:sp>
      <p:sp>
        <p:nvSpPr>
          <p:cNvPr id="24" name="TextBox 23"/>
          <p:cNvSpPr txBox="1"/>
          <p:nvPr/>
        </p:nvSpPr>
        <p:spPr>
          <a:xfrm>
            <a:off x="3750557" y="2345947"/>
            <a:ext cx="1550237" cy="253916"/>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1050" dirty="0">
                <a:solidFill>
                  <a:schemeClr val="bg1"/>
                </a:solidFill>
                <a:cs typeface="B Yekan" pitchFamily="2" charset="-78"/>
              </a:rPr>
              <a:t>انگيزه</a:t>
            </a:r>
            <a:endParaRPr lang="en-US" sz="1050" dirty="0">
              <a:solidFill>
                <a:schemeClr val="bg1"/>
              </a:solidFill>
              <a:cs typeface="B Yekan" pitchFamily="2" charset="-78"/>
            </a:endParaRPr>
          </a:p>
        </p:txBody>
      </p:sp>
      <p:sp>
        <p:nvSpPr>
          <p:cNvPr id="25" name="TextBox 24"/>
          <p:cNvSpPr txBox="1"/>
          <p:nvPr/>
        </p:nvSpPr>
        <p:spPr>
          <a:xfrm>
            <a:off x="3895366" y="2085326"/>
            <a:ext cx="1250259" cy="20005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700" dirty="0">
                <a:solidFill>
                  <a:schemeClr val="bg1"/>
                </a:solidFill>
                <a:cs typeface="B Yekan" pitchFamily="2" charset="-78"/>
              </a:rPr>
              <a:t>انگيزه</a:t>
            </a:r>
            <a:endParaRPr lang="en-US" sz="700" dirty="0">
              <a:solidFill>
                <a:schemeClr val="bg1"/>
              </a:solidFill>
              <a:cs typeface="B Yekan" pitchFamily="2" charset="-78"/>
            </a:endParaRPr>
          </a:p>
        </p:txBody>
      </p:sp>
      <p:sp>
        <p:nvSpPr>
          <p:cNvPr id="26" name="TextBox 25"/>
          <p:cNvSpPr txBox="1"/>
          <p:nvPr/>
        </p:nvSpPr>
        <p:spPr>
          <a:xfrm>
            <a:off x="3929058" y="1881929"/>
            <a:ext cx="1250259" cy="16927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lgn="ctr"/>
            <a:r>
              <a:rPr lang="fa-IR" sz="500" dirty="0">
                <a:solidFill>
                  <a:schemeClr val="bg1"/>
                </a:solidFill>
                <a:cs typeface="B Yekan" pitchFamily="2" charset="-78"/>
              </a:rPr>
              <a:t>انگيزه</a:t>
            </a:r>
            <a:endParaRPr lang="en-US" sz="500" dirty="0">
              <a:solidFill>
                <a:schemeClr val="bg1"/>
              </a:solidFill>
              <a:cs typeface="B Yekan" pitchFamily="2" charset="-78"/>
            </a:endParaRPr>
          </a:p>
        </p:txBody>
      </p:sp>
      <p:sp>
        <p:nvSpPr>
          <p:cNvPr id="27" name="Title 1"/>
          <p:cNvSpPr txBox="1">
            <a:spLocks/>
          </p:cNvSpPr>
          <p:nvPr/>
        </p:nvSpPr>
        <p:spPr>
          <a:xfrm>
            <a:off x="6929454" y="5867400"/>
            <a:ext cx="2214546" cy="838200"/>
          </a:xfrm>
          <a:prstGeom prst="rect">
            <a:avLst/>
          </a:prstGeom>
          <a:solidFill>
            <a:srgbClr val="00B0F0"/>
          </a:solidFill>
        </p:spPr>
        <p:txBody>
          <a:bodyPr vert="horz" lIns="91440" tIns="45720" rIns="91440" bIns="45720" rtlCol="0" anchor="ctr">
            <a:noAutofit/>
          </a:bodyPr>
          <a:lstStyle/>
          <a:p>
            <a:pPr marR="0" lvl="0" indent="0" algn="ctr" rtl="1" fontAlgn="auto">
              <a:lnSpc>
                <a:spcPct val="100000"/>
              </a:lnSpc>
              <a:spcBef>
                <a:spcPct val="0"/>
              </a:spcBef>
              <a:spcAft>
                <a:spcPts val="0"/>
              </a:spcAft>
              <a:buClrTx/>
              <a:buSzTx/>
              <a:buFontTx/>
              <a:buNone/>
              <a:tabLst/>
              <a:defRPr/>
            </a:pPr>
            <a:r>
              <a:rPr lang="fa-IR" sz="4400" dirty="0">
                <a:solidFill>
                  <a:srgbClr val="FFFF00"/>
                </a:solidFill>
                <a:cs typeface="B Yekan" pitchFamily="2" charset="-78"/>
              </a:rPr>
              <a:t>انگیزه</a:t>
            </a:r>
            <a:endParaRPr lang="en-US" sz="4400" dirty="0">
              <a:solidFill>
                <a:srgbClr val="FFFF00"/>
              </a:solidFill>
              <a:cs typeface="B Yekan" pitchFamily="2" charset="-78"/>
            </a:endParaRPr>
          </a:p>
        </p:txBody>
      </p:sp>
      <p:sp>
        <p:nvSpPr>
          <p:cNvPr id="30" name="Slide Number Placeholder 29"/>
          <p:cNvSpPr>
            <a:spLocks noGrp="1"/>
          </p:cNvSpPr>
          <p:nvPr>
            <p:ph type="sldNum" sz="quarter" idx="12"/>
          </p:nvPr>
        </p:nvSpPr>
        <p:spPr/>
        <p:txBody>
          <a:bodyPr/>
          <a:lstStyle/>
          <a:p>
            <a:fld id="{29DBEAB4-F2AB-4B0C-9AD1-49080ED9CDA8}" type="slidenum">
              <a:rPr lang="en-US" smtClean="0"/>
              <a:pPr/>
              <a:t>17</a:t>
            </a:fld>
            <a:endParaRPr lang="en-US"/>
          </a:p>
        </p:txBody>
      </p:sp>
      <p:sp>
        <p:nvSpPr>
          <p:cNvPr id="31" name="Title 1"/>
          <p:cNvSpPr txBox="1">
            <a:spLocks/>
          </p:cNvSpPr>
          <p:nvPr/>
        </p:nvSpPr>
        <p:spPr>
          <a:xfrm>
            <a:off x="0" y="0"/>
            <a:ext cx="9144000" cy="838200"/>
          </a:xfrm>
          <a:prstGeom prst="rect">
            <a:avLst/>
          </a:prstGeom>
          <a:solidFill>
            <a:srgbClr val="0070C0"/>
          </a:solidFill>
        </p:spPr>
        <p:txBody>
          <a:bodyPr vert="horz" lIns="91440" tIns="45720" rIns="91440" bIns="45720" rtlCol="0" anchor="ctr">
            <a:normAutofit/>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4400" b="0" i="0" u="none" strike="noStrike" kern="1200" cap="none" spc="0" normalizeH="0" baseline="0" noProof="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12   Yagut_shsmrt" pitchFamily="2" charset="-78"/>
              </a:rPr>
              <a:t>خودتان را آماده کنید</a:t>
            </a:r>
            <a:endParaRPr kumimoji="0" lang="en-US" sz="4400" b="0" i="0" u="none" strike="noStrike" kern="1200" cap="none" spc="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12   Yagut_shsmrt" pitchFamily="2" charset="-78"/>
            </a:endParaRPr>
          </a:p>
        </p:txBody>
      </p:sp>
    </p:spTree>
  </p:cSld>
  <p:clrMapOvr>
    <a:masterClrMapping/>
  </p:clrMapOvr>
  <p:transition advClick="0"/>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E:\ilearning\final\main\pics\Steps-to-Long-Term-Self-Motivation.jpg"/>
          <p:cNvPicPr>
            <a:picLocks noChangeAspect="1" noChangeArrowheads="1"/>
          </p:cNvPicPr>
          <p:nvPr/>
        </p:nvPicPr>
        <p:blipFill>
          <a:blip r:embed="rId2" cstate="print"/>
          <a:srcRect/>
          <a:stretch>
            <a:fillRect/>
          </a:stretch>
        </p:blipFill>
        <p:spPr bwMode="auto">
          <a:xfrm>
            <a:off x="0" y="1143000"/>
            <a:ext cx="9144000" cy="569595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خودتان را آماده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2133600" y="6248400"/>
            <a:ext cx="7010400" cy="400110"/>
          </a:xfrm>
          <a:prstGeom prst="rect">
            <a:avLst/>
          </a:prstGeom>
          <a:solidFill>
            <a:srgbClr val="0070C0"/>
          </a:solidFill>
        </p:spPr>
        <p:txBody>
          <a:bodyPr wrap="square">
            <a:spAutoFit/>
          </a:bodyPr>
          <a:lstStyle/>
          <a:p>
            <a:pPr algn="r" rtl="1"/>
            <a:r>
              <a:rPr lang="fa-IR" sz="2000" dirty="0">
                <a:solidFill>
                  <a:schemeClr val="bg1"/>
                </a:solidFill>
                <a:cs typeface="B Yekan" pitchFamily="2" charset="-78"/>
              </a:rPr>
              <a:t>یعنی به تنهایی آغاز کن، به تنهایی ادامه بده، به تنهایی به سرانجام برسان</a:t>
            </a:r>
            <a:endParaRPr lang="en-US" sz="2000" dirty="0">
              <a:solidFill>
                <a:schemeClr val="bg1"/>
              </a:solidFill>
              <a:cs typeface="B Yekan" pitchFamily="2" charset="-78"/>
            </a:endParaRPr>
          </a:p>
        </p:txBody>
      </p:sp>
      <p:sp>
        <p:nvSpPr>
          <p:cNvPr id="7" name="Rectangle 6"/>
          <p:cNvSpPr/>
          <p:nvPr/>
        </p:nvSpPr>
        <p:spPr>
          <a:xfrm>
            <a:off x="7162800" y="5587425"/>
            <a:ext cx="1981200" cy="584775"/>
          </a:xfrm>
          <a:prstGeom prst="rect">
            <a:avLst/>
          </a:prstGeom>
          <a:solidFill>
            <a:srgbClr val="0070C0"/>
          </a:solidFill>
        </p:spPr>
        <p:txBody>
          <a:bodyPr wrap="square">
            <a:spAutoFit/>
          </a:bodyPr>
          <a:lstStyle/>
          <a:p>
            <a:pPr algn="r" rtl="1"/>
            <a:r>
              <a:rPr lang="fa-IR" sz="3200" dirty="0">
                <a:solidFill>
                  <a:srgbClr val="FFFF00"/>
                </a:solidFill>
                <a:cs typeface="B Yekan" pitchFamily="2" charset="-78"/>
              </a:rPr>
              <a:t>خودانگیزش</a:t>
            </a:r>
            <a:endParaRPr lang="en-US" sz="3200" dirty="0">
              <a:solidFill>
                <a:srgbClr val="FFFF00"/>
              </a:solidFill>
              <a:cs typeface="B Yekan" pitchFamily="2" charset="-78"/>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خودتان را آماده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31748" name="Picture 4" descr="http://www.garyaswaby.com/wp-content/uploads/2013/05/Self-Discipline.jpg"/>
          <p:cNvPicPr>
            <a:picLocks noChangeAspect="1" noChangeArrowheads="1"/>
          </p:cNvPicPr>
          <p:nvPr/>
        </p:nvPicPr>
        <p:blipFill>
          <a:blip r:embed="rId2" cstate="print"/>
          <a:srcRect/>
          <a:stretch>
            <a:fillRect/>
          </a:stretch>
        </p:blipFill>
        <p:spPr bwMode="auto">
          <a:xfrm>
            <a:off x="0" y="1152524"/>
            <a:ext cx="9144000" cy="5705476"/>
          </a:xfrm>
          <a:prstGeom prst="rect">
            <a:avLst/>
          </a:prstGeom>
          <a:noFill/>
        </p:spPr>
      </p:pic>
      <p:sp>
        <p:nvSpPr>
          <p:cNvPr id="7" name="Rectangle 6"/>
          <p:cNvSpPr/>
          <p:nvPr/>
        </p:nvSpPr>
        <p:spPr>
          <a:xfrm>
            <a:off x="0" y="1981200"/>
            <a:ext cx="44958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فارغ از وضعیت درونی به برنامه تان عمل کنید</a:t>
            </a:r>
            <a:endParaRPr lang="en-US" sz="2000" dirty="0">
              <a:solidFill>
                <a:schemeClr val="bg1"/>
              </a:solidFill>
              <a:cs typeface="B Yekan" pitchFamily="2" charset="-78"/>
            </a:endParaRPr>
          </a:p>
        </p:txBody>
      </p:sp>
      <p:sp>
        <p:nvSpPr>
          <p:cNvPr id="8" name="Rectangle 7"/>
          <p:cNvSpPr/>
          <p:nvPr/>
        </p:nvSpPr>
        <p:spPr>
          <a:xfrm>
            <a:off x="0" y="1295400"/>
            <a:ext cx="2590800" cy="584775"/>
          </a:xfrm>
          <a:prstGeom prst="rect">
            <a:avLst/>
          </a:prstGeom>
          <a:solidFill>
            <a:srgbClr val="0070C0"/>
          </a:solidFill>
        </p:spPr>
        <p:txBody>
          <a:bodyPr wrap="square">
            <a:spAutoFit/>
          </a:bodyPr>
          <a:lstStyle/>
          <a:p>
            <a:pPr algn="r" rtl="1"/>
            <a:r>
              <a:rPr lang="fa-IR" sz="3200" dirty="0">
                <a:solidFill>
                  <a:srgbClr val="FFFF00"/>
                </a:solidFill>
                <a:cs typeface="B Yekan" pitchFamily="2" charset="-78"/>
              </a:rPr>
              <a:t>خودانضباط‌دهی</a:t>
            </a:r>
            <a:endParaRPr lang="en-US" sz="3200" dirty="0">
              <a:solidFill>
                <a:srgbClr val="FFFF00"/>
              </a:solidFill>
              <a:cs typeface="B Yekan" pitchFamily="2" charset="-78"/>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sugarbrandsonlinemag.com/wp-content/uploads/2014/01/successful-people.jpg"/>
          <p:cNvPicPr>
            <a:picLocks noChangeAspect="1" noChangeArrowheads="1"/>
          </p:cNvPicPr>
          <p:nvPr/>
        </p:nvPicPr>
        <p:blipFill>
          <a:blip r:embed="rId3" cstate="print"/>
          <a:srcRect/>
          <a:stretch>
            <a:fillRect/>
          </a:stretch>
        </p:blipFill>
        <p:spPr bwMode="auto">
          <a:xfrm>
            <a:off x="0" y="714374"/>
            <a:ext cx="9144000" cy="6143626"/>
          </a:xfrm>
          <a:prstGeom prst="rect">
            <a:avLst/>
          </a:prstGeom>
          <a:noFill/>
        </p:spPr>
      </p:pic>
      <p:sp>
        <p:nvSpPr>
          <p:cNvPr id="4" name="Subtitle 2"/>
          <p:cNvSpPr txBox="1">
            <a:spLocks/>
          </p:cNvSpPr>
          <p:nvPr/>
        </p:nvSpPr>
        <p:spPr>
          <a:xfrm>
            <a:off x="0" y="3886200"/>
            <a:ext cx="9144000" cy="1219200"/>
          </a:xfrm>
          <a:prstGeom prst="rect">
            <a:avLst/>
          </a:prstGeom>
          <a:solidFill>
            <a:srgbClr val="00B0F0">
              <a:alpha val="60000"/>
            </a:srgbClr>
          </a:solidFill>
        </p:spPr>
        <p:txBody>
          <a:bodyPr vert="horz" lIns="91440" tIns="45720" rIns="91440" bIns="45720" rtlCol="0">
            <a:normAutofit/>
          </a:bodyPr>
          <a:lstStyle/>
          <a:p>
            <a:pPr marL="342900" marR="0" lvl="0" indent="-342900" algn="ctr" defTabSz="914400" rtl="1" eaLnBrk="1" fontAlgn="auto" latinLnBrk="0" hangingPunct="1">
              <a:lnSpc>
                <a:spcPct val="100000"/>
              </a:lnSpc>
              <a:spcBef>
                <a:spcPct val="20000"/>
              </a:spcBef>
              <a:spcAft>
                <a:spcPts val="0"/>
              </a:spcAft>
              <a:buClrTx/>
              <a:buSzTx/>
              <a:tabLst/>
              <a:defRPr/>
            </a:pPr>
            <a:r>
              <a:rPr kumimoji="0" lang="fa-IR" sz="6600" b="1" i="0" u="none" strike="noStrike" kern="1200" cap="none" spc="0" normalizeH="0" baseline="0" noProof="0" dirty="0">
                <a:ln>
                  <a:noFill/>
                </a:ln>
                <a:solidFill>
                  <a:srgbClr val="FFFF00"/>
                </a:solidFill>
                <a:effectLst/>
                <a:uLnTx/>
                <a:uFillTx/>
                <a:cs typeface="B Mitra" pitchFamily="2" charset="-78"/>
              </a:rPr>
              <a:t>شغل</a:t>
            </a:r>
            <a:r>
              <a:rPr kumimoji="0" lang="fa-IR" sz="6600" b="1" i="0" u="none" strike="noStrike" kern="1200" cap="none" spc="0" normalizeH="0" noProof="0" dirty="0">
                <a:ln>
                  <a:noFill/>
                </a:ln>
                <a:solidFill>
                  <a:srgbClr val="FFFF00"/>
                </a:solidFill>
                <a:effectLst/>
                <a:uLnTx/>
                <a:uFillTx/>
                <a:cs typeface="B Mitra" pitchFamily="2" charset="-78"/>
              </a:rPr>
              <a:t> اول آنها یادگیری است</a:t>
            </a:r>
            <a:endParaRPr kumimoji="0" lang="en-US" sz="5400" b="1" i="0" u="none" strike="noStrike" kern="1200" cap="none" spc="0" normalizeH="0" baseline="0" noProof="0" dirty="0">
              <a:ln>
                <a:noFill/>
              </a:ln>
              <a:solidFill>
                <a:srgbClr val="FFFF00"/>
              </a:solidFill>
              <a:effectLst/>
              <a:uLnTx/>
              <a:uFillTx/>
              <a:cs typeface="B Mitra" pitchFamily="2" charset="-78"/>
            </a:endParaRPr>
          </a:p>
        </p:txBody>
      </p:sp>
      <p:sp>
        <p:nvSpPr>
          <p:cNvPr id="5" name="Rectangle 4"/>
          <p:cNvSpPr/>
          <p:nvPr/>
        </p:nvSpPr>
        <p:spPr>
          <a:xfrm rot="20618495">
            <a:off x="-271616" y="435290"/>
            <a:ext cx="7503951" cy="584775"/>
          </a:xfrm>
          <a:prstGeom prst="rect">
            <a:avLst/>
          </a:prstGeom>
          <a:solidFill>
            <a:schemeClr val="accent2"/>
          </a:solidFill>
        </p:spPr>
        <p:txBody>
          <a:bodyPr wrap="square">
            <a:spAutoFit/>
          </a:bodyPr>
          <a:lstStyle/>
          <a:p>
            <a:pPr algn="ctr" rtl="1"/>
            <a:r>
              <a:rPr lang="fa-IR" sz="3200" dirty="0">
                <a:solidFill>
                  <a:schemeClr val="bg1"/>
                </a:solidFill>
                <a:cs typeface="Dast Nevis" pitchFamily="66" charset="-78"/>
              </a:rPr>
              <a:t>                   انسان‌های موفق </a:t>
            </a:r>
            <a:endParaRPr lang="en-US" sz="3200" dirty="0">
              <a:solidFill>
                <a:schemeClr val="bg1"/>
              </a:solidFill>
              <a:cs typeface="Dast Nevis" pitchFamily="66" charset="-78"/>
            </a:endParaRPr>
          </a:p>
        </p:txBody>
      </p:sp>
      <p:cxnSp>
        <p:nvCxnSpPr>
          <p:cNvPr id="9" name="Straight Connector 8"/>
          <p:cNvCxnSpPr/>
          <p:nvPr/>
        </p:nvCxnSpPr>
        <p:spPr>
          <a:xfrm flipV="1">
            <a:off x="-16933" y="-16933"/>
            <a:ext cx="7162800" cy="21336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3133" y="-702733"/>
            <a:ext cx="7162800" cy="213360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solidFill>
                  <a:srgbClr val="FFFF00"/>
                </a:solidFill>
              </a:rPr>
              <a:t>اهداف</a:t>
            </a:r>
            <a:r>
              <a:rPr lang="fa-IR" dirty="0"/>
              <a:t> شفاف و قابل دستیابی تعیین کنید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2</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اهداف شفاف و قابل دستیابی تعیین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pic>
        <p:nvPicPr>
          <p:cNvPr id="67586" name="Picture 2" descr="http://bogdankipko.com/wp-content/uploads/2011/12/setting_realistic_goals.jpg"/>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p:spPr>
      </p:pic>
      <p:sp>
        <p:nvSpPr>
          <p:cNvPr id="6" name="Rectangle 5"/>
          <p:cNvSpPr/>
          <p:nvPr/>
        </p:nvSpPr>
        <p:spPr>
          <a:xfrm>
            <a:off x="0" y="5334000"/>
            <a:ext cx="50292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ظرفیت‌های زمانی، مالی و ذاتی خود را شناسایی کنید</a:t>
            </a:r>
            <a:endParaRPr lang="en-US" sz="2000" dirty="0">
              <a:solidFill>
                <a:schemeClr val="bg1"/>
              </a:solidFill>
              <a:cs typeface="B Yekan" pitchFamily="2" charset="-78"/>
            </a:endParaRPr>
          </a:p>
        </p:txBody>
      </p:sp>
      <p:sp>
        <p:nvSpPr>
          <p:cNvPr id="7" name="Rectangle 6"/>
          <p:cNvSpPr/>
          <p:nvPr/>
        </p:nvSpPr>
        <p:spPr>
          <a:xfrm>
            <a:off x="0" y="4648200"/>
            <a:ext cx="1600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واقع‌بینی</a:t>
            </a:r>
            <a:endParaRPr lang="en-US" sz="3200" dirty="0">
              <a:solidFill>
                <a:srgbClr val="FFFF00"/>
              </a:solidFill>
              <a:cs typeface="B Yekan" pitchFamily="2" charset="-78"/>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اهداف شفاف و قابل دستیابی تعیین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pic>
        <p:nvPicPr>
          <p:cNvPr id="74754" name="Picture 2" descr="http://connectionssbj.com/wp-content/uploads/2013/02/iStock_000019229891XSmall.jpg"/>
          <p:cNvPicPr>
            <a:picLocks noChangeAspect="1" noChangeArrowheads="1"/>
          </p:cNvPicPr>
          <p:nvPr/>
        </p:nvPicPr>
        <p:blipFill>
          <a:blip r:embed="rId2" cstate="print"/>
          <a:srcRect/>
          <a:stretch>
            <a:fillRect/>
          </a:stretch>
        </p:blipFill>
        <p:spPr bwMode="auto">
          <a:xfrm>
            <a:off x="0" y="1144612"/>
            <a:ext cx="9144000" cy="5713388"/>
          </a:xfrm>
          <a:prstGeom prst="rect">
            <a:avLst/>
          </a:prstGeom>
          <a:noFill/>
        </p:spPr>
      </p:pic>
      <p:sp>
        <p:nvSpPr>
          <p:cNvPr id="6" name="Rectangle 5"/>
          <p:cNvSpPr/>
          <p:nvPr/>
        </p:nvSpPr>
        <p:spPr>
          <a:xfrm>
            <a:off x="6400800" y="5867400"/>
            <a:ext cx="2743200" cy="523220"/>
          </a:xfrm>
          <a:prstGeom prst="rect">
            <a:avLst/>
          </a:prstGeom>
          <a:solidFill>
            <a:srgbClr val="0070C0"/>
          </a:solidFill>
        </p:spPr>
        <p:txBody>
          <a:bodyPr wrap="square">
            <a:spAutoFit/>
          </a:bodyPr>
          <a:lstStyle/>
          <a:p>
            <a:pPr algn="r" rtl="1"/>
            <a:r>
              <a:rPr lang="fa-IR" sz="2800" dirty="0">
                <a:solidFill>
                  <a:srgbClr val="FFFF00"/>
                </a:solidFill>
                <a:cs typeface="B Yekan" pitchFamily="2" charset="-78"/>
              </a:rPr>
              <a:t>اهداف هوشمندانه</a:t>
            </a:r>
            <a:endParaRPr lang="en-US" sz="2800" dirty="0">
              <a:solidFill>
                <a:srgbClr val="FFFF00"/>
              </a:solidFill>
              <a:cs typeface="B Yekan" pitchFamily="2" charset="-78"/>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scottsdalefitnessandhealth.com/wp-content/uploads/2013/08/mistakes.jpg"/>
          <p:cNvPicPr>
            <a:picLocks noChangeAspect="1" noChangeArrowheads="1"/>
          </p:cNvPicPr>
          <p:nvPr/>
        </p:nvPicPr>
        <p:blipFill>
          <a:blip r:embed="rId2" cstate="print"/>
          <a:srcRect/>
          <a:stretch>
            <a:fillRect/>
          </a:stretch>
        </p:blipFill>
        <p:spPr bwMode="auto">
          <a:xfrm>
            <a:off x="0" y="1106424"/>
            <a:ext cx="9144000" cy="5751576"/>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اهداف شفاف و قابل دستیابی تعیین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6858000" y="5867400"/>
            <a:ext cx="2286000" cy="523220"/>
          </a:xfrm>
          <a:prstGeom prst="rect">
            <a:avLst/>
          </a:prstGeom>
          <a:solidFill>
            <a:srgbClr val="0070C0"/>
          </a:solidFill>
        </p:spPr>
        <p:txBody>
          <a:bodyPr wrap="square">
            <a:spAutoFit/>
          </a:bodyPr>
          <a:lstStyle/>
          <a:p>
            <a:pPr algn="r" rtl="1"/>
            <a:r>
              <a:rPr lang="fa-IR" sz="2800" dirty="0">
                <a:solidFill>
                  <a:srgbClr val="FFFF00"/>
                </a:solidFill>
                <a:cs typeface="B Yekan" pitchFamily="2" charset="-78"/>
              </a:rPr>
              <a:t>اهداف نادرست</a:t>
            </a:r>
            <a:endParaRPr lang="en-US" sz="2800" dirty="0">
              <a:solidFill>
                <a:srgbClr val="FFFF00"/>
              </a:solidFill>
              <a:cs typeface="B Yekan" pitchFamily="2" charset="-78"/>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http://upload.wikimedia.org/wikipedia/commons/f/fd/US_Navy_110813-N-XS652-351_Runners_navigate_an_obstacle_during_the_11th_annual_Armed_Services_YMCA_Mud_Run_at_Joint_Expeditionary_Base_Little_Creek.jpg"/>
          <p:cNvPicPr>
            <a:picLocks noChangeAspect="1" noChangeArrowheads="1"/>
          </p:cNvPicPr>
          <p:nvPr/>
        </p:nvPicPr>
        <p:blipFill>
          <a:blip r:embed="rId2" cstate="print"/>
          <a:srcRect/>
          <a:stretch>
            <a:fillRect/>
          </a:stretch>
        </p:blipFill>
        <p:spPr bwMode="auto">
          <a:xfrm>
            <a:off x="0" y="1143000"/>
            <a:ext cx="9144000" cy="5715001"/>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اهداف شفاف و قابل دستیابی تعیین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6000690"/>
            <a:ext cx="58674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برای هر مانعی یک استراتژی مقابله پیشگیرانه طراحی کنید</a:t>
            </a:r>
            <a:endParaRPr lang="en-US" sz="2000" dirty="0">
              <a:solidFill>
                <a:schemeClr val="bg1"/>
              </a:solidFill>
              <a:cs typeface="B Yekan" pitchFamily="2" charset="-78"/>
            </a:endParaRPr>
          </a:p>
        </p:txBody>
      </p:sp>
      <p:sp>
        <p:nvSpPr>
          <p:cNvPr id="7" name="Rectangle 6"/>
          <p:cNvSpPr/>
          <p:nvPr/>
        </p:nvSpPr>
        <p:spPr>
          <a:xfrm>
            <a:off x="0" y="5314890"/>
            <a:ext cx="20574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مانع‌شناسی</a:t>
            </a:r>
            <a:endParaRPr lang="en-US" sz="3200" dirty="0">
              <a:solidFill>
                <a:srgbClr val="FFFF00"/>
              </a:solidFill>
              <a:cs typeface="B Yekan" pitchFamily="2" charset="-7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http://therecordingrevolution.com/wordpress/wp-content/uploads/2013/10/balance.jpg"/>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اهداف شفاف و قابل دستیابی تعیین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1981200"/>
            <a:ext cx="41910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شغل، تحصیل، علاقه‌مندی‌ها، رشد شخصی</a:t>
            </a:r>
            <a:endParaRPr lang="en-US" sz="2000" dirty="0">
              <a:solidFill>
                <a:schemeClr val="bg1"/>
              </a:solidFill>
              <a:cs typeface="B Yekan" pitchFamily="2" charset="-78"/>
            </a:endParaRPr>
          </a:p>
        </p:txBody>
      </p:sp>
      <p:sp>
        <p:nvSpPr>
          <p:cNvPr id="7" name="Rectangle 6"/>
          <p:cNvSpPr/>
          <p:nvPr/>
        </p:nvSpPr>
        <p:spPr>
          <a:xfrm>
            <a:off x="0" y="1295400"/>
            <a:ext cx="2743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تعادل در اهداف</a:t>
            </a:r>
            <a:endParaRPr lang="en-US" sz="3200" dirty="0">
              <a:solidFill>
                <a:srgbClr val="FFFF00"/>
              </a:solidFill>
              <a:cs typeface="B Yekan" pitchFamily="2" charset="-78"/>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solidFill>
                  <a:srgbClr val="FFFF00"/>
                </a:solidFill>
              </a:rPr>
              <a:t>سبک</a:t>
            </a:r>
            <a:r>
              <a:rPr lang="fa-IR" dirty="0"/>
              <a:t> یادگیری خود را بشناسید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3</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سبک یادگیری خود را بشناسید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65538" name="Picture 2" descr="http://assistivetech4all.pbworks.com/f/1309714590/How%20we%20learn(1).png"/>
          <p:cNvPicPr>
            <a:picLocks noChangeAspect="1" noChangeArrowheads="1"/>
          </p:cNvPicPr>
          <p:nvPr/>
        </p:nvPicPr>
        <p:blipFill>
          <a:blip r:embed="rId2" cstate="print"/>
          <a:srcRect l="4290" t="15059" r="6702" b="22823"/>
          <a:stretch>
            <a:fillRect/>
          </a:stretch>
        </p:blipFill>
        <p:spPr bwMode="auto">
          <a:xfrm>
            <a:off x="914400" y="2057400"/>
            <a:ext cx="7474527" cy="2971800"/>
          </a:xfrm>
          <a:prstGeom prst="rect">
            <a:avLst/>
          </a:prstGeom>
          <a:noFill/>
        </p:spPr>
      </p:pic>
      <p:sp>
        <p:nvSpPr>
          <p:cNvPr id="6" name="Rectangle 5"/>
          <p:cNvSpPr/>
          <p:nvPr/>
        </p:nvSpPr>
        <p:spPr>
          <a:xfrm>
            <a:off x="3581400" y="5130225"/>
            <a:ext cx="2286000" cy="461665"/>
          </a:xfrm>
          <a:prstGeom prst="rect">
            <a:avLst/>
          </a:prstGeom>
          <a:solidFill>
            <a:srgbClr val="0070C0"/>
          </a:solidFill>
        </p:spPr>
        <p:txBody>
          <a:bodyPr wrap="square">
            <a:spAutoFit/>
          </a:bodyPr>
          <a:lstStyle/>
          <a:p>
            <a:pPr algn="ctr" rtl="1"/>
            <a:r>
              <a:rPr lang="fa-IR" sz="2400" dirty="0">
                <a:solidFill>
                  <a:srgbClr val="FFFF00"/>
                </a:solidFill>
                <a:cs typeface="B Yekan" pitchFamily="2" charset="-78"/>
              </a:rPr>
              <a:t>شنیداری</a:t>
            </a:r>
            <a:endParaRPr lang="en-US" sz="2400" dirty="0">
              <a:solidFill>
                <a:srgbClr val="FFFF00"/>
              </a:solidFill>
              <a:cs typeface="B Yekan" pitchFamily="2" charset="-78"/>
            </a:endParaRPr>
          </a:p>
        </p:txBody>
      </p:sp>
      <p:sp>
        <p:nvSpPr>
          <p:cNvPr id="7" name="Rectangle 6"/>
          <p:cNvSpPr/>
          <p:nvPr/>
        </p:nvSpPr>
        <p:spPr>
          <a:xfrm>
            <a:off x="1143000" y="5130225"/>
            <a:ext cx="2362200" cy="461665"/>
          </a:xfrm>
          <a:prstGeom prst="rect">
            <a:avLst/>
          </a:prstGeom>
          <a:solidFill>
            <a:srgbClr val="0070C0"/>
          </a:solidFill>
        </p:spPr>
        <p:txBody>
          <a:bodyPr wrap="square">
            <a:spAutoFit/>
          </a:bodyPr>
          <a:lstStyle/>
          <a:p>
            <a:pPr algn="ctr" rtl="1"/>
            <a:r>
              <a:rPr lang="fa-IR" sz="2400" dirty="0">
                <a:solidFill>
                  <a:srgbClr val="FFFF00"/>
                </a:solidFill>
                <a:cs typeface="B Yekan" pitchFamily="2" charset="-78"/>
              </a:rPr>
              <a:t>دیداری</a:t>
            </a:r>
            <a:endParaRPr lang="en-US" sz="2400" dirty="0">
              <a:solidFill>
                <a:srgbClr val="FFFF00"/>
              </a:solidFill>
              <a:cs typeface="B Yekan" pitchFamily="2" charset="-78"/>
            </a:endParaRPr>
          </a:p>
        </p:txBody>
      </p:sp>
      <p:sp>
        <p:nvSpPr>
          <p:cNvPr id="8" name="Rectangle 7"/>
          <p:cNvSpPr/>
          <p:nvPr/>
        </p:nvSpPr>
        <p:spPr>
          <a:xfrm>
            <a:off x="5943600" y="5130225"/>
            <a:ext cx="2209800" cy="461665"/>
          </a:xfrm>
          <a:prstGeom prst="rect">
            <a:avLst/>
          </a:prstGeom>
          <a:solidFill>
            <a:srgbClr val="0070C0"/>
          </a:solidFill>
        </p:spPr>
        <p:txBody>
          <a:bodyPr wrap="square">
            <a:spAutoFit/>
          </a:bodyPr>
          <a:lstStyle/>
          <a:p>
            <a:pPr algn="ctr" rtl="1"/>
            <a:r>
              <a:rPr lang="fa-IR" sz="2400" dirty="0">
                <a:solidFill>
                  <a:srgbClr val="FFFF00"/>
                </a:solidFill>
                <a:cs typeface="B Yekan" pitchFamily="2" charset="-78"/>
              </a:rPr>
              <a:t>لمسی</a:t>
            </a:r>
            <a:endParaRPr lang="en-US" sz="2400" dirty="0">
              <a:solidFill>
                <a:srgbClr val="FFFF00"/>
              </a:solidFill>
              <a:cs typeface="B Yekan" pitchFamily="2" charset="-78"/>
            </a:endParaRPr>
          </a:p>
        </p:txBody>
      </p:sp>
      <p:sp>
        <p:nvSpPr>
          <p:cNvPr id="9" name="Rectangle 8"/>
          <p:cNvSpPr/>
          <p:nvPr/>
        </p:nvSpPr>
        <p:spPr>
          <a:xfrm>
            <a:off x="1143000" y="5638800"/>
            <a:ext cx="7010400" cy="400110"/>
          </a:xfrm>
          <a:prstGeom prst="rect">
            <a:avLst/>
          </a:prstGeom>
          <a:solidFill>
            <a:srgbClr val="0070C0"/>
          </a:solidFill>
        </p:spPr>
        <p:txBody>
          <a:bodyPr wrap="square">
            <a:spAutoFit/>
          </a:bodyPr>
          <a:lstStyle/>
          <a:p>
            <a:pPr algn="ctr" rtl="1"/>
            <a:r>
              <a:rPr lang="fa-IR" sz="2000" dirty="0">
                <a:solidFill>
                  <a:schemeClr val="bg1"/>
                </a:solidFill>
                <a:cs typeface="B Yekan" pitchFamily="2" charset="-78"/>
              </a:rPr>
              <a:t>از تکنیک‌های مرتبط برای بالابردن اثربخشی یادگیری استفاده کنید</a:t>
            </a:r>
            <a:endParaRPr lang="en-US" sz="2000" dirty="0">
              <a:solidFill>
                <a:schemeClr val="bg1"/>
              </a:solidFill>
              <a:cs typeface="B Yekan" pitchFamily="2" charset="-78"/>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solidFill>
                  <a:srgbClr val="FFFF00"/>
                </a:solidFill>
              </a:rPr>
              <a:t>زمان</a:t>
            </a:r>
            <a:r>
              <a:rPr lang="fa-IR" dirty="0"/>
              <a:t>‌یابی و </a:t>
            </a:r>
            <a:r>
              <a:rPr lang="fa-IR" dirty="0">
                <a:solidFill>
                  <a:srgbClr val="FFFF00"/>
                </a:solidFill>
              </a:rPr>
              <a:t>زمان</a:t>
            </a:r>
            <a:r>
              <a:rPr lang="fa-IR" dirty="0"/>
              <a:t>بندی کنید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4</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pic>
        <p:nvPicPr>
          <p:cNvPr id="63490" name="Picture 2" descr="http://mombizcoach.com/images/2013/05/Infinity-Time1.jpg"/>
          <p:cNvPicPr>
            <a:picLocks noChangeAspect="1" noChangeArrowheads="1"/>
          </p:cNvPicPr>
          <p:nvPr/>
        </p:nvPicPr>
        <p:blipFill>
          <a:blip r:embed="rId2" cstate="print"/>
          <a:srcRect/>
          <a:stretch>
            <a:fillRect/>
          </a:stretch>
        </p:blipFill>
        <p:spPr bwMode="auto">
          <a:xfrm>
            <a:off x="1" y="1143000"/>
            <a:ext cx="9144000" cy="5715000"/>
          </a:xfrm>
          <a:prstGeom prst="rect">
            <a:avLst/>
          </a:prstGeom>
          <a:noFill/>
        </p:spPr>
      </p:pic>
      <p:sp>
        <p:nvSpPr>
          <p:cNvPr id="5" name="Rectangle 4"/>
          <p:cNvSpPr/>
          <p:nvPr/>
        </p:nvSpPr>
        <p:spPr>
          <a:xfrm>
            <a:off x="0" y="1981200"/>
            <a:ext cx="52578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مصرف‌کننده‌های اصلی زمان روزانه‌تان را ردگیری کنید</a:t>
            </a:r>
            <a:endParaRPr lang="en-US" sz="2000" dirty="0">
              <a:solidFill>
                <a:schemeClr val="bg1"/>
              </a:solidFill>
              <a:cs typeface="B Yekan" pitchFamily="2" charset="-78"/>
            </a:endParaRPr>
          </a:p>
        </p:txBody>
      </p:sp>
      <p:sp>
        <p:nvSpPr>
          <p:cNvPr id="6" name="Rectangle 5"/>
          <p:cNvSpPr/>
          <p:nvPr/>
        </p:nvSpPr>
        <p:spPr>
          <a:xfrm>
            <a:off x="0" y="1295400"/>
            <a:ext cx="2743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زمان‌گیری</a:t>
            </a:r>
            <a:endParaRPr lang="en-US" sz="3200" dirty="0">
              <a:solidFill>
                <a:srgbClr val="FFFF00"/>
              </a:solidFill>
              <a:cs typeface="B Yekan" pitchFamily="2" charset="-78"/>
            </a:endParaRPr>
          </a:p>
        </p:txBody>
      </p:sp>
      <p:sp>
        <p:nvSpPr>
          <p:cNvPr id="7" name="Rectangle 6"/>
          <p:cNvSpPr/>
          <p:nvPr/>
        </p:nvSpPr>
        <p:spPr>
          <a:xfrm>
            <a:off x="0" y="2438400"/>
            <a:ext cx="5257800" cy="400110"/>
          </a:xfrm>
          <a:prstGeom prst="rect">
            <a:avLst/>
          </a:prstGeom>
          <a:solidFill>
            <a:srgbClr val="0070C0"/>
          </a:solidFill>
        </p:spPr>
        <p:txBody>
          <a:bodyPr wrap="square">
            <a:spAutoFit/>
          </a:bodyPr>
          <a:lstStyle/>
          <a:p>
            <a:pPr rtl="1"/>
            <a:r>
              <a:rPr lang="fa-IR" sz="2000" dirty="0">
                <a:solidFill>
                  <a:schemeClr val="bg1"/>
                </a:solidFill>
                <a:cs typeface="B Yekan" pitchFamily="2" charset="-78"/>
              </a:rPr>
              <a:t>فعالیت‌های قابل چشم‌پوشی را شناسایی کنید</a:t>
            </a:r>
            <a:endParaRPr lang="en-US" sz="2000" dirty="0">
              <a:solidFill>
                <a:schemeClr val="bg1"/>
              </a:solidFill>
              <a:cs typeface="B Yekan" pitchFamily="2" charset="-7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4" name="Rectangle 3"/>
          <p:cNvSpPr/>
          <p:nvPr/>
        </p:nvSpPr>
        <p:spPr>
          <a:xfrm>
            <a:off x="838200" y="1445836"/>
            <a:ext cx="6878806" cy="2646878"/>
          </a:xfrm>
          <a:prstGeom prst="rect">
            <a:avLst/>
          </a:prstGeom>
        </p:spPr>
        <p:txBody>
          <a:bodyPr wrap="none">
            <a:spAutoFit/>
          </a:bodyPr>
          <a:lstStyle/>
          <a:p>
            <a:pPr algn="ctr" rtl="1"/>
            <a:r>
              <a:rPr lang="fa-IR" sz="16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12   Yagut_shsmrt" pitchFamily="2" charset="-78"/>
              </a:rPr>
              <a:t>یادگیری </a:t>
            </a:r>
            <a:endParaRPr lang="en-US" sz="16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12   Yagut_shsmrt" pitchFamily="2" charset="-78"/>
            </a:endParaRPr>
          </a:p>
        </p:txBody>
      </p:sp>
      <p:cxnSp>
        <p:nvCxnSpPr>
          <p:cNvPr id="6" name="Straight Connector 5"/>
          <p:cNvCxnSpPr/>
          <p:nvPr/>
        </p:nvCxnSpPr>
        <p:spPr>
          <a:xfrm rot="10800000">
            <a:off x="1600200" y="2009913"/>
            <a:ext cx="6096000" cy="0"/>
          </a:xfrm>
          <a:prstGeom prst="line">
            <a:avLst/>
          </a:prstGeom>
          <a:ln w="127000" cmpd="thinThick">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1600201" y="3957246"/>
            <a:ext cx="6096000" cy="0"/>
          </a:xfrm>
          <a:prstGeom prst="line">
            <a:avLst/>
          </a:prstGeom>
          <a:ln w="127000" cmpd="thickThi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47800" y="4168914"/>
            <a:ext cx="6324600" cy="707886"/>
          </a:xfrm>
          <a:prstGeom prst="rect">
            <a:avLst/>
          </a:prstGeom>
        </p:spPr>
        <p:txBody>
          <a:bodyPr wrap="square">
            <a:spAutoFit/>
          </a:bodyPr>
          <a:lstStyle/>
          <a:p>
            <a:pPr algn="just" rtl="1"/>
            <a:r>
              <a:rPr lang="fa-IR" sz="4000" dirty="0">
                <a:cs typeface="B Yekan" pitchFamily="2" charset="-78"/>
              </a:rPr>
              <a:t>یـک </a:t>
            </a:r>
            <a:r>
              <a:rPr lang="fa-IR" sz="4000" b="1" dirty="0">
                <a:solidFill>
                  <a:srgbClr val="FFFF00"/>
                </a:solidFill>
                <a:effectLst>
                  <a:glow rad="228600">
                    <a:schemeClr val="accent4">
                      <a:satMod val="175000"/>
                      <a:alpha val="40000"/>
                    </a:schemeClr>
                  </a:glow>
                </a:effectLst>
                <a:cs typeface="B Yekan" pitchFamily="2" charset="-78"/>
              </a:rPr>
              <a:t>مــــــــهـــــــــــــارت</a:t>
            </a:r>
            <a:r>
              <a:rPr lang="fa-IR" sz="4000" dirty="0">
                <a:effectLst>
                  <a:glow rad="228600">
                    <a:schemeClr val="accent4">
                      <a:satMod val="175000"/>
                      <a:alpha val="40000"/>
                    </a:schemeClr>
                  </a:glow>
                </a:effectLst>
                <a:cs typeface="B Yekan" pitchFamily="2" charset="-78"/>
              </a:rPr>
              <a:t> </a:t>
            </a:r>
            <a:r>
              <a:rPr lang="fa-IR" sz="4000" dirty="0">
                <a:cs typeface="B Yekan" pitchFamily="2" charset="-78"/>
              </a:rPr>
              <a:t>اســـــت</a:t>
            </a:r>
            <a:endParaRPr lang="en-US" sz="40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http://img.timeinc.net/time/2007/eating/makes_eat/makes_eat_time.jpg"/>
          <p:cNvPicPr>
            <a:picLocks noChangeAspect="1" noChangeArrowheads="1"/>
          </p:cNvPicPr>
          <p:nvPr/>
        </p:nvPicPr>
        <p:blipFill>
          <a:blip r:embed="rId2" cstate="print"/>
          <a:srcRect/>
          <a:stretch>
            <a:fillRect/>
          </a:stretch>
        </p:blipFill>
        <p:spPr bwMode="auto">
          <a:xfrm>
            <a:off x="0" y="1114191"/>
            <a:ext cx="9144000" cy="574381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sp>
        <p:nvSpPr>
          <p:cNvPr id="5" name="Rectangle 4"/>
          <p:cNvSpPr/>
          <p:nvPr/>
        </p:nvSpPr>
        <p:spPr>
          <a:xfrm>
            <a:off x="0" y="1981200"/>
            <a:ext cx="8686800" cy="830997"/>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زمان‌هایی پیوسته با طول 90 دقیقه برای یادگیری آنلاین در یک برنامه روزانه پیدا کنید</a:t>
            </a:r>
            <a:endParaRPr lang="en-US" sz="2400" dirty="0">
              <a:solidFill>
                <a:schemeClr val="bg1"/>
              </a:solidFill>
              <a:cs typeface="B Yekan" pitchFamily="2" charset="-78"/>
            </a:endParaRPr>
          </a:p>
        </p:txBody>
      </p:sp>
      <p:sp>
        <p:nvSpPr>
          <p:cNvPr id="6" name="Rectangle 5"/>
          <p:cNvSpPr/>
          <p:nvPr/>
        </p:nvSpPr>
        <p:spPr>
          <a:xfrm>
            <a:off x="0" y="1295400"/>
            <a:ext cx="2743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زمان‌یابی</a:t>
            </a:r>
            <a:endParaRPr lang="en-US" sz="3200" dirty="0">
              <a:solidFill>
                <a:srgbClr val="FFFF00"/>
              </a:solidFill>
              <a:cs typeface="B Yekan" pitchFamily="2" charset="-78"/>
            </a:endParaRPr>
          </a:p>
        </p:txBody>
      </p:sp>
      <p:sp>
        <p:nvSpPr>
          <p:cNvPr id="9" name="Rectangle 8"/>
          <p:cNvSpPr/>
          <p:nvPr/>
        </p:nvSpPr>
        <p:spPr>
          <a:xfrm>
            <a:off x="0" y="2895600"/>
            <a:ext cx="64008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از پنج دقیقه‌های تلف‌شده عمرتان، عمری جدید بسازید</a:t>
            </a:r>
            <a:endParaRPr lang="en-US" sz="2400" dirty="0">
              <a:solidFill>
                <a:schemeClr val="bg1"/>
              </a:solidFill>
              <a:cs typeface="B Yekan" pitchFamily="2" charset="-78"/>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courses\final\main\pics\00-online-success.jpg"/>
          <p:cNvPicPr>
            <a:picLocks noChangeAspect="1" noChangeArrowheads="1"/>
          </p:cNvPicPr>
          <p:nvPr/>
        </p:nvPicPr>
        <p:blipFill>
          <a:blip r:embed="rId2" cstate="print"/>
          <a:srcRect/>
          <a:stretch>
            <a:fillRect/>
          </a:stretch>
        </p:blipFill>
        <p:spPr bwMode="auto">
          <a:xfrm>
            <a:off x="-1" y="1143000"/>
            <a:ext cx="9144001"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1981200"/>
            <a:ext cx="3048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شما ابرقهرمان نیستید</a:t>
            </a:r>
            <a:endParaRPr lang="en-US" sz="2400" dirty="0">
              <a:solidFill>
                <a:schemeClr val="bg1"/>
              </a:solidFill>
              <a:cs typeface="B Yekan" pitchFamily="2" charset="-78"/>
            </a:endParaRPr>
          </a:p>
        </p:txBody>
      </p:sp>
      <p:sp>
        <p:nvSpPr>
          <p:cNvPr id="6" name="Rectangle 5"/>
          <p:cNvSpPr/>
          <p:nvPr/>
        </p:nvSpPr>
        <p:spPr>
          <a:xfrm>
            <a:off x="0" y="1295400"/>
            <a:ext cx="20574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سایر موارد</a:t>
            </a:r>
            <a:endParaRPr lang="en-US" sz="3200" dirty="0">
              <a:solidFill>
                <a:srgbClr val="FFFF00"/>
              </a:solidFill>
              <a:cs typeface="B Yekan" pitchFamily="2" charset="-78"/>
            </a:endParaRPr>
          </a:p>
        </p:txBody>
      </p:sp>
      <p:sp>
        <p:nvSpPr>
          <p:cNvPr id="9" name="Rectangle 8"/>
          <p:cNvSpPr/>
          <p:nvPr/>
        </p:nvSpPr>
        <p:spPr>
          <a:xfrm>
            <a:off x="0" y="2514600"/>
            <a:ext cx="54864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برای تفریح و استراحت هم زمان خالی بگذارید</a:t>
            </a:r>
            <a:endParaRPr lang="en-US" sz="2400" dirty="0">
              <a:solidFill>
                <a:schemeClr val="bg1"/>
              </a:solidFill>
              <a:cs typeface="B Yekan" pitchFamily="2" charset="-78"/>
            </a:endParaRPr>
          </a:p>
        </p:txBody>
      </p:sp>
      <p:sp>
        <p:nvSpPr>
          <p:cNvPr id="8" name="Rectangle 7"/>
          <p:cNvSpPr/>
          <p:nvPr/>
        </p:nvSpPr>
        <p:spPr>
          <a:xfrm>
            <a:off x="0" y="3043535"/>
            <a:ext cx="54864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برای رخدادهای غیرمترقبه زمان خالی بگذارید</a:t>
            </a:r>
            <a:endParaRPr lang="en-US" sz="2400" dirty="0">
              <a:solidFill>
                <a:schemeClr val="bg1"/>
              </a:solidFill>
              <a:cs typeface="B Yekan" pitchFamily="2" charset="-78"/>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s3-us-west-1.amazonaws.com/odesk-blog/uploads/2009/07/istock_000008116718xsmall.jpg"/>
          <p:cNvPicPr>
            <a:picLocks noChangeAspect="1" noChangeArrowheads="1"/>
          </p:cNvPicPr>
          <p:nvPr/>
        </p:nvPicPr>
        <p:blipFill>
          <a:blip r:embed="rId2" cstate="print"/>
          <a:srcRect/>
          <a:stretch>
            <a:fillRect/>
          </a:stretch>
        </p:blipFill>
        <p:spPr bwMode="auto">
          <a:xfrm flipH="1">
            <a:off x="0" y="1143000"/>
            <a:ext cx="9144001" cy="5713388"/>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1853625"/>
            <a:ext cx="20574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افسانه</a:t>
            </a:r>
            <a:endParaRPr lang="en-US" sz="3200" dirty="0">
              <a:solidFill>
                <a:srgbClr val="FFFF00"/>
              </a:solidFill>
              <a:cs typeface="B Yekan" pitchFamily="2" charset="-78"/>
            </a:endParaRPr>
          </a:p>
        </p:txBody>
      </p:sp>
      <p:sp>
        <p:nvSpPr>
          <p:cNvPr id="9" name="Rectangle 8"/>
          <p:cNvSpPr/>
          <p:nvPr/>
        </p:nvSpPr>
        <p:spPr>
          <a:xfrm>
            <a:off x="0" y="2510135"/>
            <a:ext cx="43434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یادگیری آنلاین زمان کمتری نیاز دارد</a:t>
            </a:r>
            <a:endParaRPr lang="en-US" sz="2400" dirty="0">
              <a:solidFill>
                <a:schemeClr val="bg1"/>
              </a:solidFill>
              <a:cs typeface="B Yekan" pitchFamily="2" charset="-78"/>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courses\final\main\pics\study_skills_online_learning_skills_for_success_body_03.jpg"/>
          <p:cNvPicPr>
            <a:picLocks noChangeAspect="1" noChangeArrowheads="1"/>
          </p:cNvPicPr>
          <p:nvPr/>
        </p:nvPicPr>
        <p:blipFill>
          <a:blip r:embed="rId2" cstate="print"/>
          <a:srcRect/>
          <a:stretch>
            <a:fillRect/>
          </a:stretch>
        </p:blipFill>
        <p:spPr bwMode="auto">
          <a:xfrm>
            <a:off x="-1" y="1143000"/>
            <a:ext cx="9144001"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5410200"/>
            <a:ext cx="20574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حقیقت</a:t>
            </a:r>
            <a:endParaRPr lang="en-US" sz="3200" dirty="0">
              <a:solidFill>
                <a:srgbClr val="FFFF00"/>
              </a:solidFill>
              <a:cs typeface="B Yekan" pitchFamily="2" charset="-78"/>
            </a:endParaRPr>
          </a:p>
        </p:txBody>
      </p:sp>
      <p:sp>
        <p:nvSpPr>
          <p:cNvPr id="9" name="Rectangle 8"/>
          <p:cNvSpPr/>
          <p:nvPr/>
        </p:nvSpPr>
        <p:spPr>
          <a:xfrm>
            <a:off x="0" y="6066710"/>
            <a:ext cx="5334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زمان بیشتری برای یادگیری آنلاین وجود دارد</a:t>
            </a:r>
            <a:endParaRPr lang="en-US" sz="2400" dirty="0">
              <a:solidFill>
                <a:schemeClr val="bg1"/>
              </a:solidFill>
              <a:cs typeface="B Yekan" pitchFamily="2" charset="-78"/>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http://thephdlounge.com/wp-content/uploads/2012/11/NoDiB4.jpg"/>
          <p:cNvPicPr>
            <a:picLocks noChangeAspect="1" noChangeArrowheads="1"/>
          </p:cNvPicPr>
          <p:nvPr/>
        </p:nvPicPr>
        <p:blipFill>
          <a:blip r:embed="rId2" cstate="print"/>
          <a:srcRect/>
          <a:stretch>
            <a:fillRect/>
          </a:stretch>
        </p:blipFill>
        <p:spPr bwMode="auto">
          <a:xfrm>
            <a:off x="0" y="1142999"/>
            <a:ext cx="9144001" cy="5715001"/>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2895600" y="1981200"/>
            <a:ext cx="62484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هنگام مطالعه اجازه ندهید چیزی حواستان را پرت کند</a:t>
            </a:r>
            <a:endParaRPr lang="en-US" sz="2400" dirty="0">
              <a:solidFill>
                <a:schemeClr val="bg1"/>
              </a:solidFill>
              <a:cs typeface="B Yekan" pitchFamily="2" charset="-78"/>
            </a:endParaRPr>
          </a:p>
        </p:txBody>
      </p:sp>
      <p:sp>
        <p:nvSpPr>
          <p:cNvPr id="6" name="Rectangle 5"/>
          <p:cNvSpPr/>
          <p:nvPr/>
        </p:nvSpPr>
        <p:spPr>
          <a:xfrm>
            <a:off x="6553200" y="1295400"/>
            <a:ext cx="25908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تمرکز حواس</a:t>
            </a:r>
            <a:endParaRPr lang="en-US" sz="3200" dirty="0">
              <a:solidFill>
                <a:srgbClr val="FFFF00"/>
              </a:solidFill>
              <a:cs typeface="B Yekan" pitchFamily="2" charset="-78"/>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http://www.dba-oracle.com/images/oracle_overload.jpg"/>
          <p:cNvPicPr>
            <a:picLocks noChangeAspect="1" noChangeArrowheads="1"/>
          </p:cNvPicPr>
          <p:nvPr/>
        </p:nvPicPr>
        <p:blipFill>
          <a:blip r:embed="rId2" cstate="print"/>
          <a:srcRect/>
          <a:stretch>
            <a:fillRect/>
          </a:stretch>
        </p:blipFill>
        <p:spPr bwMode="auto">
          <a:xfrm>
            <a:off x="0" y="1129375"/>
            <a:ext cx="9144000" cy="5728625"/>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5798403"/>
            <a:ext cx="5181600" cy="830997"/>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حجم بار کاری دروس آنلاین‌تان را متناسب با زمانبندی هفتگی خود کنترل کنید</a:t>
            </a:r>
            <a:endParaRPr lang="en-US" sz="2400" dirty="0">
              <a:solidFill>
                <a:schemeClr val="bg1"/>
              </a:solidFill>
              <a:cs typeface="B Yekan" pitchFamily="2" charset="-78"/>
            </a:endParaRPr>
          </a:p>
        </p:txBody>
      </p:sp>
      <p:sp>
        <p:nvSpPr>
          <p:cNvPr id="6" name="Rectangle 5"/>
          <p:cNvSpPr/>
          <p:nvPr/>
        </p:nvSpPr>
        <p:spPr>
          <a:xfrm>
            <a:off x="0" y="5112603"/>
            <a:ext cx="15240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بارکاری</a:t>
            </a:r>
            <a:endParaRPr lang="en-US" sz="3200" dirty="0">
              <a:solidFill>
                <a:srgbClr val="FFFF00"/>
              </a:solidFill>
              <a:cs typeface="B Yekan" pitchFamily="2" charset="-78"/>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2.bp.blogspot.com/-QH-kloQn4f8/Up9NXCmMIaI/AAAAAAAAA08/pGpx_yNI2_Y/s1600/DEADLINE2.JPG"/>
          <p:cNvPicPr>
            <a:picLocks noChangeAspect="1" noChangeArrowheads="1"/>
          </p:cNvPicPr>
          <p:nvPr/>
        </p:nvPicPr>
        <p:blipFill>
          <a:blip r:embed="rId2" cstate="print"/>
          <a:srcRect/>
          <a:stretch>
            <a:fillRect/>
          </a:stretch>
        </p:blipFill>
        <p:spPr bwMode="auto">
          <a:xfrm>
            <a:off x="0" y="1141453"/>
            <a:ext cx="9144000" cy="5716548"/>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5867400"/>
            <a:ext cx="5181600" cy="830997"/>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زمان‌هایی را به عنوان مهلت‌ اتمام یک دوره مشخص کنید و به آن متعهد باشید</a:t>
            </a:r>
            <a:endParaRPr lang="en-US" sz="2400" dirty="0">
              <a:solidFill>
                <a:schemeClr val="bg1"/>
              </a:solidFill>
              <a:cs typeface="B Yekan" pitchFamily="2" charset="-78"/>
            </a:endParaRPr>
          </a:p>
        </p:txBody>
      </p:sp>
      <p:sp>
        <p:nvSpPr>
          <p:cNvPr id="6" name="Rectangle 5"/>
          <p:cNvSpPr/>
          <p:nvPr/>
        </p:nvSpPr>
        <p:spPr>
          <a:xfrm>
            <a:off x="0" y="5181600"/>
            <a:ext cx="24384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مهلت‌های مقرر</a:t>
            </a:r>
            <a:endParaRPr lang="en-US" sz="3200" dirty="0">
              <a:solidFill>
                <a:srgbClr val="FFFF00"/>
              </a:solidFill>
              <a:cs typeface="B Yekan" pitchFamily="2" charset="-7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tatic6.businessinsider.com/image/4be4afcb7f8b9ab82eae0c00/get-things-done-with-these-to-do-list-apps.jpg"/>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زمان‌یابی و زمانبندی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3962400" y="6172200"/>
            <a:ext cx="51816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یادگیری را در برنامه هر روزتان قرار دهید</a:t>
            </a:r>
            <a:endParaRPr lang="en-US" sz="2400" dirty="0">
              <a:solidFill>
                <a:schemeClr val="bg1"/>
              </a:solidFill>
              <a:cs typeface="B Yekan" pitchFamily="2" charset="-78"/>
            </a:endParaRPr>
          </a:p>
        </p:txBody>
      </p:sp>
      <p:sp>
        <p:nvSpPr>
          <p:cNvPr id="6" name="Rectangle 5"/>
          <p:cNvSpPr/>
          <p:nvPr/>
        </p:nvSpPr>
        <p:spPr>
          <a:xfrm>
            <a:off x="5638800" y="5486400"/>
            <a:ext cx="3505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لازمه یادگیری آنلاین</a:t>
            </a:r>
            <a:endParaRPr lang="en-US" sz="3200" dirty="0">
              <a:solidFill>
                <a:srgbClr val="FFFF00"/>
              </a:solidFill>
              <a:cs typeface="B Yekan" pitchFamily="2" charset="-78"/>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solidFill>
                  <a:srgbClr val="FFFF00"/>
                </a:solidFill>
              </a:rPr>
              <a:t>تدارکات</a:t>
            </a:r>
            <a:r>
              <a:rPr lang="fa-IR" dirty="0"/>
              <a:t> لازم را فراهم آورید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5</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http://www.digsdigs.com/photos/Wood-Bookcase-with-integrated-folding-desk-for-kids-study-room-by-Huelsta-2.jpg"/>
          <p:cNvPicPr>
            <a:picLocks noChangeAspect="1" noChangeArrowheads="1"/>
          </p:cNvPicPr>
          <p:nvPr/>
        </p:nvPicPr>
        <p:blipFill>
          <a:blip r:embed="rId2" cstate="print"/>
          <a:srcRect/>
          <a:stretch>
            <a:fillRect/>
          </a:stretch>
        </p:blipFill>
        <p:spPr bwMode="auto">
          <a:xfrm>
            <a:off x="0" y="1143000"/>
            <a:ext cx="9144000"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تدارکات لازم را فراهم آورید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5715000"/>
            <a:ext cx="29718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نور، دما و تجهیزات</a:t>
            </a:r>
            <a:endParaRPr lang="en-US" sz="2400" dirty="0">
              <a:solidFill>
                <a:schemeClr val="bg1"/>
              </a:solidFill>
              <a:cs typeface="B Yekan" pitchFamily="2" charset="-78"/>
            </a:endParaRPr>
          </a:p>
        </p:txBody>
      </p:sp>
      <p:sp>
        <p:nvSpPr>
          <p:cNvPr id="6" name="Rectangle 5"/>
          <p:cNvSpPr/>
          <p:nvPr/>
        </p:nvSpPr>
        <p:spPr>
          <a:xfrm>
            <a:off x="0" y="5029200"/>
            <a:ext cx="35052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محیط مطالعه خصوصی</a:t>
            </a:r>
            <a:endParaRPr lang="en-US" sz="3200" dirty="0">
              <a:solidFill>
                <a:srgbClr val="FFFF00"/>
              </a:solidFill>
              <a:cs typeface="B Yekan" pitchFamily="2" charset="-7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accent6">
                <a:lumMod val="75000"/>
                <a:alpha val="58000"/>
              </a:schemeClr>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ectangle 3"/>
          <p:cNvSpPr/>
          <p:nvPr/>
        </p:nvSpPr>
        <p:spPr>
          <a:xfrm>
            <a:off x="838200" y="1445836"/>
            <a:ext cx="6878806" cy="2646878"/>
          </a:xfrm>
          <a:prstGeom prst="rect">
            <a:avLst/>
          </a:prstGeom>
        </p:spPr>
        <p:txBody>
          <a:bodyPr wrap="none">
            <a:spAutoFit/>
          </a:bodyPr>
          <a:lstStyle/>
          <a:p>
            <a:pPr algn="ctr" rtl="1"/>
            <a:r>
              <a:rPr lang="fa-IR" sz="16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12   Yagut_shsmrt" pitchFamily="2" charset="-78"/>
              </a:rPr>
              <a:t>یادگیری </a:t>
            </a:r>
            <a:endParaRPr lang="en-US" sz="16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12   Yagut_shsmrt" pitchFamily="2" charset="-78"/>
            </a:endParaRPr>
          </a:p>
        </p:txBody>
      </p:sp>
      <p:cxnSp>
        <p:nvCxnSpPr>
          <p:cNvPr id="6" name="Straight Connector 5"/>
          <p:cNvCxnSpPr/>
          <p:nvPr/>
        </p:nvCxnSpPr>
        <p:spPr>
          <a:xfrm rot="10800000">
            <a:off x="1600200" y="2009913"/>
            <a:ext cx="6096000" cy="0"/>
          </a:xfrm>
          <a:prstGeom prst="line">
            <a:avLst/>
          </a:prstGeom>
          <a:ln w="127000" cmpd="thinThick">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1600201" y="3957246"/>
            <a:ext cx="6096000" cy="0"/>
          </a:xfrm>
          <a:prstGeom prst="line">
            <a:avLst/>
          </a:prstGeom>
          <a:ln w="127000" cmpd="thickThi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47800" y="4168914"/>
            <a:ext cx="6324600" cy="707886"/>
          </a:xfrm>
          <a:prstGeom prst="rect">
            <a:avLst/>
          </a:prstGeom>
        </p:spPr>
        <p:txBody>
          <a:bodyPr wrap="square">
            <a:spAutoFit/>
          </a:bodyPr>
          <a:lstStyle/>
          <a:p>
            <a:pPr algn="just" rtl="1"/>
            <a:r>
              <a:rPr lang="fa-IR" sz="4000" dirty="0">
                <a:cs typeface="B Yekan" pitchFamily="2" charset="-78"/>
              </a:rPr>
              <a:t>یـک </a:t>
            </a:r>
            <a:r>
              <a:rPr lang="fa-IR" sz="4000" b="1" dirty="0">
                <a:solidFill>
                  <a:srgbClr val="FFFF00"/>
                </a:solidFill>
                <a:effectLst>
                  <a:glow rad="228600">
                    <a:schemeClr val="accent4">
                      <a:satMod val="175000"/>
                      <a:alpha val="40000"/>
                    </a:schemeClr>
                  </a:glow>
                </a:effectLst>
                <a:cs typeface="B Yekan" pitchFamily="2" charset="-78"/>
              </a:rPr>
              <a:t>عــــــــــــــــــــــادت</a:t>
            </a:r>
            <a:r>
              <a:rPr lang="fa-IR" sz="4000" dirty="0">
                <a:effectLst>
                  <a:glow rad="228600">
                    <a:schemeClr val="accent4">
                      <a:satMod val="175000"/>
                      <a:alpha val="40000"/>
                    </a:schemeClr>
                  </a:glow>
                </a:effectLst>
                <a:cs typeface="B Yekan" pitchFamily="2" charset="-78"/>
              </a:rPr>
              <a:t> </a:t>
            </a:r>
            <a:r>
              <a:rPr lang="fa-IR" sz="4000" dirty="0">
                <a:cs typeface="B Yekan" pitchFamily="2" charset="-78"/>
              </a:rPr>
              <a:t>اســـــت</a:t>
            </a:r>
            <a:endParaRPr lang="en-US" sz="40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solidFill>
                  <a:srgbClr val="FFFF00"/>
                </a:solidFill>
              </a:rPr>
              <a:t>مهارت</a:t>
            </a:r>
            <a:r>
              <a:rPr lang="fa-IR" dirty="0"/>
              <a:t>‌های یادگیری را یاد بگیرید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6</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1" name="Picture 7" descr="F:\courses\final\main\pics\i_got_skills_tshirt-.jpg"/>
          <p:cNvPicPr>
            <a:picLocks noChangeAspect="1" noChangeArrowheads="1"/>
          </p:cNvPicPr>
          <p:nvPr/>
        </p:nvPicPr>
        <p:blipFill>
          <a:blip r:embed="rId2" cstate="print"/>
          <a:srcRect/>
          <a:stretch>
            <a:fillRect/>
          </a:stretch>
        </p:blipFill>
        <p:spPr bwMode="auto">
          <a:xfrm>
            <a:off x="3429000" y="1143000"/>
            <a:ext cx="5715000"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مهارت‌های یادگیری را یاد بگیرید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ctangle 4"/>
          <p:cNvSpPr/>
          <p:nvPr/>
        </p:nvSpPr>
        <p:spPr>
          <a:xfrm>
            <a:off x="0" y="1981200"/>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یادگیری به مثابه یک عادت</a:t>
            </a:r>
            <a:endParaRPr lang="en-US" sz="2400" dirty="0">
              <a:solidFill>
                <a:schemeClr val="bg1"/>
              </a:solidFill>
              <a:cs typeface="B Yekan" pitchFamily="2" charset="-78"/>
            </a:endParaRPr>
          </a:p>
        </p:txBody>
      </p:sp>
      <p:sp>
        <p:nvSpPr>
          <p:cNvPr id="6" name="Rectangle 5"/>
          <p:cNvSpPr/>
          <p:nvPr/>
        </p:nvSpPr>
        <p:spPr>
          <a:xfrm>
            <a:off x="0" y="1295400"/>
            <a:ext cx="51816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مهارت‌های عمومی یادگیری آنلاین</a:t>
            </a:r>
            <a:endParaRPr lang="en-US" sz="3200" dirty="0">
              <a:solidFill>
                <a:srgbClr val="FFFF00"/>
              </a:solidFill>
              <a:cs typeface="B Yekan" pitchFamily="2" charset="-78"/>
            </a:endParaRPr>
          </a:p>
        </p:txBody>
      </p:sp>
      <p:sp>
        <p:nvSpPr>
          <p:cNvPr id="7" name="Rectangle 6"/>
          <p:cNvSpPr/>
          <p:nvPr/>
        </p:nvSpPr>
        <p:spPr>
          <a:xfrm>
            <a:off x="0" y="25101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مطالعه موثر</a:t>
            </a:r>
            <a:endParaRPr lang="en-US" sz="2400" dirty="0">
              <a:solidFill>
                <a:schemeClr val="bg1"/>
              </a:solidFill>
              <a:cs typeface="B Yekan" pitchFamily="2" charset="-78"/>
            </a:endParaRPr>
          </a:p>
        </p:txBody>
      </p:sp>
      <p:sp>
        <p:nvSpPr>
          <p:cNvPr id="8" name="Rectangle 7"/>
          <p:cNvSpPr/>
          <p:nvPr/>
        </p:nvSpPr>
        <p:spPr>
          <a:xfrm>
            <a:off x="0" y="30435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تفکر انتقادی</a:t>
            </a:r>
            <a:endParaRPr lang="en-US" sz="2400" dirty="0">
              <a:solidFill>
                <a:schemeClr val="bg1"/>
              </a:solidFill>
              <a:cs typeface="B Yekan" pitchFamily="2" charset="-78"/>
            </a:endParaRPr>
          </a:p>
        </p:txBody>
      </p:sp>
      <p:sp>
        <p:nvSpPr>
          <p:cNvPr id="9" name="Rectangle 8"/>
          <p:cNvSpPr/>
          <p:nvPr/>
        </p:nvSpPr>
        <p:spPr>
          <a:xfrm>
            <a:off x="0" y="35769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یادداشت برداری</a:t>
            </a:r>
            <a:endParaRPr lang="en-US" sz="2400" dirty="0">
              <a:solidFill>
                <a:schemeClr val="bg1"/>
              </a:solidFill>
              <a:cs typeface="B Yekan" pitchFamily="2" charset="-78"/>
            </a:endParaRPr>
          </a:p>
        </p:txBody>
      </p:sp>
      <p:sp>
        <p:nvSpPr>
          <p:cNvPr id="10" name="Rectangle 9"/>
          <p:cNvSpPr/>
          <p:nvPr/>
        </p:nvSpPr>
        <p:spPr>
          <a:xfrm>
            <a:off x="0" y="41103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سامان‌دهی اندوخته‌ها</a:t>
            </a:r>
            <a:endParaRPr lang="en-US" sz="2400" dirty="0">
              <a:solidFill>
                <a:schemeClr val="bg1"/>
              </a:solidFill>
              <a:cs typeface="B Yekan" pitchFamily="2" charset="-78"/>
            </a:endParaRPr>
          </a:p>
        </p:txBody>
      </p:sp>
      <p:sp>
        <p:nvSpPr>
          <p:cNvPr id="11" name="Rectangle 10"/>
          <p:cNvSpPr/>
          <p:nvPr/>
        </p:nvSpPr>
        <p:spPr>
          <a:xfrm>
            <a:off x="0" y="46437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هنر پرسیدن</a:t>
            </a:r>
            <a:endParaRPr lang="en-US" sz="2400" dirty="0">
              <a:solidFill>
                <a:schemeClr val="bg1"/>
              </a:solidFill>
              <a:cs typeface="B Yekan" pitchFamily="2" charset="-78"/>
            </a:endParaRPr>
          </a:p>
        </p:txBody>
      </p:sp>
      <p:sp>
        <p:nvSpPr>
          <p:cNvPr id="12" name="Rectangle 11"/>
          <p:cNvSpPr/>
          <p:nvPr/>
        </p:nvSpPr>
        <p:spPr>
          <a:xfrm>
            <a:off x="0" y="5181600"/>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جستجوی موثر اطلاعات</a:t>
            </a:r>
            <a:endParaRPr lang="en-US" sz="2400" dirty="0">
              <a:solidFill>
                <a:schemeClr val="bg1"/>
              </a:solidFill>
              <a:cs typeface="B Yekan" pitchFamily="2" charset="-78"/>
            </a:endParaRPr>
          </a:p>
        </p:txBody>
      </p:sp>
      <p:sp>
        <p:nvSpPr>
          <p:cNvPr id="13" name="Rectangle 12"/>
          <p:cNvSpPr/>
          <p:nvPr/>
        </p:nvSpPr>
        <p:spPr>
          <a:xfrm>
            <a:off x="0" y="57105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خودارزیابی یادگیری</a:t>
            </a:r>
            <a:endParaRPr lang="en-US" sz="2400" dirty="0">
              <a:solidFill>
                <a:schemeClr val="bg1"/>
              </a:solidFill>
              <a:cs typeface="B Yekan" pitchFamily="2" charset="-78"/>
            </a:endParaRPr>
          </a:p>
        </p:txBody>
      </p:sp>
      <p:sp>
        <p:nvSpPr>
          <p:cNvPr id="14" name="Rectangle 13"/>
          <p:cNvSpPr/>
          <p:nvPr/>
        </p:nvSpPr>
        <p:spPr>
          <a:xfrm>
            <a:off x="0" y="62439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تبدیل اهداف به فعالیت‌ها</a:t>
            </a:r>
            <a:endParaRPr lang="en-US" sz="2400" dirty="0">
              <a:solidFill>
                <a:schemeClr val="bg1"/>
              </a:solidFill>
              <a:cs typeface="B Yekan" pitchFamily="2" charset="-78"/>
            </a:endParaRPr>
          </a:p>
        </p:txBody>
      </p:sp>
      <p:sp>
        <p:nvSpPr>
          <p:cNvPr id="16388" name="AutoShape 4" descr="http://fcsl.edu/blogs/ac/files/2011/07/i_got_skills_tshir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6390" name="AutoShape 6" descr="http://fcsl.edu/blogs/ac/files/2011/07/i_got_skills_tshirt-.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rmAutofit/>
          </a:bodyPr>
          <a:lstStyle/>
          <a:p>
            <a:r>
              <a:rPr lang="fa-IR" dirty="0"/>
              <a:t>با مبانی </a:t>
            </a:r>
            <a:r>
              <a:rPr lang="fa-IR" dirty="0">
                <a:solidFill>
                  <a:srgbClr val="FFFF00"/>
                </a:solidFill>
              </a:rPr>
              <a:t>دوره‌های آنلاین </a:t>
            </a:r>
            <a:r>
              <a:rPr lang="fa-IR" dirty="0"/>
              <a:t>آشنا شوید</a:t>
            </a:r>
            <a:endParaRPr lang="en-US"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7</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با مبانی دوره‌های آنلاین آشنا شوید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sp>
        <p:nvSpPr>
          <p:cNvPr id="5" name="Rectangle 4"/>
          <p:cNvSpPr/>
          <p:nvPr/>
        </p:nvSpPr>
        <p:spPr>
          <a:xfrm>
            <a:off x="0" y="1981200"/>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روش کار</a:t>
            </a:r>
            <a:endParaRPr lang="en-US" sz="2400" dirty="0">
              <a:solidFill>
                <a:schemeClr val="bg1"/>
              </a:solidFill>
              <a:cs typeface="B Yekan" pitchFamily="2" charset="-78"/>
            </a:endParaRPr>
          </a:p>
        </p:txBody>
      </p:sp>
      <p:sp>
        <p:nvSpPr>
          <p:cNvPr id="6" name="Rectangle 5"/>
          <p:cNvSpPr/>
          <p:nvPr/>
        </p:nvSpPr>
        <p:spPr>
          <a:xfrm>
            <a:off x="0" y="1295400"/>
            <a:ext cx="60198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در مورد دوره‌های آنلاین بیشتر بدانید</a:t>
            </a:r>
            <a:endParaRPr lang="en-US" sz="3200" dirty="0">
              <a:solidFill>
                <a:srgbClr val="FFFF00"/>
              </a:solidFill>
              <a:cs typeface="B Yekan" pitchFamily="2" charset="-78"/>
            </a:endParaRPr>
          </a:p>
        </p:txBody>
      </p:sp>
      <p:sp>
        <p:nvSpPr>
          <p:cNvPr id="7" name="Rectangle 6"/>
          <p:cNvSpPr/>
          <p:nvPr/>
        </p:nvSpPr>
        <p:spPr>
          <a:xfrm>
            <a:off x="0" y="25101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سیلابس، ساختار و ارزیابی</a:t>
            </a:r>
            <a:endParaRPr lang="en-US" sz="2400" dirty="0">
              <a:solidFill>
                <a:schemeClr val="bg1"/>
              </a:solidFill>
              <a:cs typeface="B Yekan" pitchFamily="2" charset="-78"/>
            </a:endParaRPr>
          </a:p>
        </p:txBody>
      </p:sp>
      <p:sp>
        <p:nvSpPr>
          <p:cNvPr id="8" name="Rectangle 7"/>
          <p:cNvSpPr/>
          <p:nvPr/>
        </p:nvSpPr>
        <p:spPr>
          <a:xfrm>
            <a:off x="0" y="30435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اهداف آموزشی</a:t>
            </a:r>
            <a:endParaRPr lang="en-US" sz="2400" dirty="0">
              <a:solidFill>
                <a:schemeClr val="bg1"/>
              </a:solidFill>
              <a:cs typeface="B Yekan" pitchFamily="2" charset="-78"/>
            </a:endParaRPr>
          </a:p>
        </p:txBody>
      </p:sp>
      <p:sp>
        <p:nvSpPr>
          <p:cNvPr id="9" name="Rectangle 8"/>
          <p:cNvSpPr/>
          <p:nvPr/>
        </p:nvSpPr>
        <p:spPr>
          <a:xfrm>
            <a:off x="0" y="35769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زمان مورد نیاز در یک هفته</a:t>
            </a:r>
            <a:endParaRPr lang="en-US" sz="2400" dirty="0">
              <a:solidFill>
                <a:schemeClr val="bg1"/>
              </a:solidFill>
              <a:cs typeface="B Yekan" pitchFamily="2" charset="-78"/>
            </a:endParaRPr>
          </a:p>
        </p:txBody>
      </p:sp>
      <p:sp>
        <p:nvSpPr>
          <p:cNvPr id="10" name="Rectangle 9"/>
          <p:cNvSpPr/>
          <p:nvPr/>
        </p:nvSpPr>
        <p:spPr>
          <a:xfrm>
            <a:off x="0" y="41103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منابع مورد نیاز</a:t>
            </a:r>
            <a:endParaRPr lang="en-US" sz="2400" dirty="0">
              <a:solidFill>
                <a:schemeClr val="bg1"/>
              </a:solidFill>
              <a:cs typeface="B Yekan" pitchFamily="2" charset="-78"/>
            </a:endParaRPr>
          </a:p>
        </p:txBody>
      </p:sp>
      <p:sp>
        <p:nvSpPr>
          <p:cNvPr id="11" name="Rectangle 10"/>
          <p:cNvSpPr/>
          <p:nvPr/>
        </p:nvSpPr>
        <p:spPr>
          <a:xfrm>
            <a:off x="0" y="46437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پیشنیازهای درس</a:t>
            </a:r>
            <a:endParaRPr lang="en-US" sz="2400" dirty="0">
              <a:solidFill>
                <a:schemeClr val="bg1"/>
              </a:solidFill>
              <a:cs typeface="B Yekan" pitchFamily="2" charset="-78"/>
            </a:endParaRPr>
          </a:p>
        </p:txBody>
      </p:sp>
      <p:sp>
        <p:nvSpPr>
          <p:cNvPr id="12" name="Rectangle 11"/>
          <p:cNvSpPr/>
          <p:nvPr/>
        </p:nvSpPr>
        <p:spPr>
          <a:xfrm>
            <a:off x="0" y="5181600"/>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فعالیت‌های جانبی دوره</a:t>
            </a:r>
            <a:endParaRPr lang="en-US" sz="2400" dirty="0">
              <a:solidFill>
                <a:schemeClr val="bg1"/>
              </a:solidFill>
              <a:cs typeface="B Yekan" pitchFamily="2" charset="-78"/>
            </a:endParaRPr>
          </a:p>
        </p:txBody>
      </p:sp>
      <p:sp>
        <p:nvSpPr>
          <p:cNvPr id="13" name="Rectangle 12"/>
          <p:cNvSpPr/>
          <p:nvPr/>
        </p:nvSpPr>
        <p:spPr>
          <a:xfrm>
            <a:off x="0" y="57105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استاد درس</a:t>
            </a:r>
            <a:endParaRPr lang="en-US" sz="2400" dirty="0">
              <a:solidFill>
                <a:schemeClr val="bg1"/>
              </a:solidFill>
              <a:cs typeface="B Yekan" pitchFamily="2" charset="-78"/>
            </a:endParaRPr>
          </a:p>
        </p:txBody>
      </p:sp>
      <p:sp>
        <p:nvSpPr>
          <p:cNvPr id="14" name="Rectangle 13"/>
          <p:cNvSpPr/>
          <p:nvPr/>
        </p:nvSpPr>
        <p:spPr>
          <a:xfrm>
            <a:off x="0" y="6243935"/>
            <a:ext cx="34290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دانشجویان دیگر</a:t>
            </a:r>
            <a:endParaRPr lang="en-US" sz="2400" dirty="0">
              <a:solidFill>
                <a:schemeClr val="bg1"/>
              </a:solidFill>
              <a:cs typeface="B Yekan" pitchFamily="2" charset="-78"/>
            </a:endParaRPr>
          </a:p>
        </p:txBody>
      </p:sp>
      <p:pic>
        <p:nvPicPr>
          <p:cNvPr id="14338" name="Picture 2" descr="F:\courses\final\main\pics\learning.jpg"/>
          <p:cNvPicPr>
            <a:picLocks noChangeAspect="1" noChangeArrowheads="1"/>
          </p:cNvPicPr>
          <p:nvPr/>
        </p:nvPicPr>
        <p:blipFill>
          <a:blip r:embed="rId2" cstate="print"/>
          <a:srcRect/>
          <a:stretch>
            <a:fillRect/>
          </a:stretch>
        </p:blipFill>
        <p:spPr bwMode="auto">
          <a:xfrm>
            <a:off x="4114800" y="2133600"/>
            <a:ext cx="4569567" cy="4243388"/>
          </a:xfrm>
          <a:prstGeom prst="rect">
            <a:avLst/>
          </a:prstGeom>
          <a:noFill/>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descr="F:\courses\final\main\pics\iStock_000025103113Medium.jpg"/>
          <p:cNvPicPr>
            <a:picLocks noChangeAspect="1" noChangeArrowheads="1"/>
          </p:cNvPicPr>
          <p:nvPr/>
        </p:nvPicPr>
        <p:blipFill>
          <a:blip r:embed="rId2" cstate="print"/>
          <a:srcRect/>
          <a:stretch>
            <a:fillRect/>
          </a:stretch>
        </p:blipFill>
        <p:spPr bwMode="auto">
          <a:xfrm>
            <a:off x="0" y="1143001"/>
            <a:ext cx="9144001" cy="5715000"/>
          </a:xfrm>
          <a:prstGeom prst="rect">
            <a:avLst/>
          </a:prstGeom>
          <a:noFill/>
        </p:spPr>
      </p:pic>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با مبانی دوره‌های آنلاین آشنا شوید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a:p>
        </p:txBody>
      </p:sp>
      <p:sp>
        <p:nvSpPr>
          <p:cNvPr id="5" name="Rectangle 4"/>
          <p:cNvSpPr/>
          <p:nvPr/>
        </p:nvSpPr>
        <p:spPr>
          <a:xfrm>
            <a:off x="0" y="1981200"/>
            <a:ext cx="40386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هفته‌ای سه بار وارد درس شوید</a:t>
            </a:r>
            <a:endParaRPr lang="en-US" sz="2400" dirty="0">
              <a:solidFill>
                <a:schemeClr val="bg1"/>
              </a:solidFill>
              <a:cs typeface="B Yekan" pitchFamily="2" charset="-78"/>
            </a:endParaRPr>
          </a:p>
        </p:txBody>
      </p:sp>
      <p:sp>
        <p:nvSpPr>
          <p:cNvPr id="6" name="Rectangle 5"/>
          <p:cNvSpPr/>
          <p:nvPr/>
        </p:nvSpPr>
        <p:spPr>
          <a:xfrm>
            <a:off x="0" y="1295400"/>
            <a:ext cx="49530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اصول حضور در دوره‌های آنلاین</a:t>
            </a:r>
            <a:endParaRPr lang="en-US" sz="3200" dirty="0">
              <a:solidFill>
                <a:srgbClr val="FFFF00"/>
              </a:solidFill>
              <a:cs typeface="B Yekan" pitchFamily="2" charset="-78"/>
            </a:endParaRPr>
          </a:p>
        </p:txBody>
      </p:sp>
      <p:sp>
        <p:nvSpPr>
          <p:cNvPr id="7" name="Rectangle 6"/>
          <p:cNvSpPr/>
          <p:nvPr/>
        </p:nvSpPr>
        <p:spPr>
          <a:xfrm>
            <a:off x="0" y="2510135"/>
            <a:ext cx="36576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زمان بلوکه هفتگی تعیین کنید</a:t>
            </a:r>
            <a:endParaRPr lang="en-US" sz="2400" dirty="0">
              <a:solidFill>
                <a:schemeClr val="bg1"/>
              </a:solidFill>
              <a:cs typeface="B Yekan" pitchFamily="2" charset="-78"/>
            </a:endParaRPr>
          </a:p>
        </p:txBody>
      </p:sp>
      <p:sp>
        <p:nvSpPr>
          <p:cNvPr id="8" name="Rectangle 7"/>
          <p:cNvSpPr/>
          <p:nvPr/>
        </p:nvSpPr>
        <p:spPr>
          <a:xfrm>
            <a:off x="0" y="3043535"/>
            <a:ext cx="25908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تکالیف را انجام دهید</a:t>
            </a:r>
            <a:endParaRPr lang="en-US" sz="2400" dirty="0">
              <a:solidFill>
                <a:schemeClr val="bg1"/>
              </a:solidFill>
              <a:cs typeface="B Yekan" pitchFamily="2" charset="-78"/>
            </a:endParaRPr>
          </a:p>
        </p:txBody>
      </p:sp>
      <p:sp>
        <p:nvSpPr>
          <p:cNvPr id="9" name="Rectangle 8"/>
          <p:cNvSpPr/>
          <p:nvPr/>
        </p:nvSpPr>
        <p:spPr>
          <a:xfrm>
            <a:off x="0" y="3576935"/>
            <a:ext cx="16002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تقلب نکنید</a:t>
            </a:r>
            <a:endParaRPr lang="en-US" sz="2400" dirty="0">
              <a:solidFill>
                <a:schemeClr val="bg1"/>
              </a:solidFill>
              <a:cs typeface="B Yekan" pitchFamily="2" charset="-78"/>
            </a:endParaRPr>
          </a:p>
        </p:txBody>
      </p:sp>
      <p:sp>
        <p:nvSpPr>
          <p:cNvPr id="10" name="Rectangle 9"/>
          <p:cNvSpPr/>
          <p:nvPr/>
        </p:nvSpPr>
        <p:spPr>
          <a:xfrm>
            <a:off x="0" y="4110335"/>
            <a:ext cx="18288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سوال بپرسید</a:t>
            </a:r>
            <a:endParaRPr lang="en-US" sz="2400" dirty="0">
              <a:solidFill>
                <a:schemeClr val="bg1"/>
              </a:solidFill>
              <a:cs typeface="B Yekan" pitchFamily="2" charset="-78"/>
            </a:endParaRPr>
          </a:p>
        </p:txBody>
      </p:sp>
      <p:sp>
        <p:nvSpPr>
          <p:cNvPr id="11" name="Rectangle 10"/>
          <p:cNvSpPr/>
          <p:nvPr/>
        </p:nvSpPr>
        <p:spPr>
          <a:xfrm>
            <a:off x="0" y="4643735"/>
            <a:ext cx="40386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در شبکه‌های یادگیری فعال باشید</a:t>
            </a:r>
            <a:endParaRPr lang="en-US" sz="2400" dirty="0">
              <a:solidFill>
                <a:schemeClr val="bg1"/>
              </a:solidFill>
              <a:cs typeface="B Yekan" pitchFamily="2" charset="-78"/>
            </a:endParaRPr>
          </a:p>
        </p:txBody>
      </p:sp>
      <p:sp>
        <p:nvSpPr>
          <p:cNvPr id="12" name="Rectangle 11"/>
          <p:cNvSpPr/>
          <p:nvPr/>
        </p:nvSpPr>
        <p:spPr>
          <a:xfrm>
            <a:off x="0" y="5181600"/>
            <a:ext cx="2743200" cy="461665"/>
          </a:xfrm>
          <a:prstGeom prst="rect">
            <a:avLst/>
          </a:prstGeom>
          <a:solidFill>
            <a:srgbClr val="0070C0"/>
          </a:solidFill>
        </p:spPr>
        <p:txBody>
          <a:bodyPr wrap="square">
            <a:spAutoFit/>
          </a:bodyPr>
          <a:lstStyle/>
          <a:p>
            <a:pPr rtl="1"/>
            <a:r>
              <a:rPr lang="fa-IR" sz="2400" dirty="0">
                <a:solidFill>
                  <a:schemeClr val="bg1"/>
                </a:solidFill>
                <a:cs typeface="B Yekan" pitchFamily="2" charset="-78"/>
              </a:rPr>
              <a:t>به خودتان جایزه دهید</a:t>
            </a:r>
            <a:endParaRPr lang="en-US" sz="2400" dirty="0">
              <a:solidFill>
                <a:schemeClr val="bg1"/>
              </a:solidFill>
              <a:cs typeface="B Yekan" pitchFamily="2" charset="-78"/>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0" y="2590800"/>
            <a:ext cx="9144000" cy="1143000"/>
          </a:xfrm>
        </p:spPr>
        <p:txBody>
          <a:bodyPr>
            <a:noAutofit/>
          </a:bodyPr>
          <a:lstStyle/>
          <a:p>
            <a:r>
              <a:rPr lang="fa-IR" sz="8000" dirty="0">
                <a:solidFill>
                  <a:srgbClr val="FFFF00"/>
                </a:solidFill>
              </a:rPr>
              <a:t>شروع</a:t>
            </a:r>
            <a:r>
              <a:rPr lang="fa-IR" sz="8000" dirty="0"/>
              <a:t> کنید</a:t>
            </a:r>
            <a:endParaRPr lang="en-US" sz="8000" dirty="0"/>
          </a:p>
        </p:txBody>
      </p:sp>
      <p:sp>
        <p:nvSpPr>
          <p:cNvPr id="4" name="TextBox 3"/>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8</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dirty="0"/>
          </a:p>
        </p:txBody>
      </p:sp>
      <p:pic>
        <p:nvPicPr>
          <p:cNvPr id="11266" name="Picture 2" descr="http://cdn4.free-power-point-templates.com/articles/wp-content/uploads/2013/05/MOOC-List.jpg"/>
          <p:cNvPicPr>
            <a:picLocks noChangeAspect="1" noChangeArrowheads="1"/>
          </p:cNvPicPr>
          <p:nvPr/>
        </p:nvPicPr>
        <p:blipFill>
          <a:blip r:embed="rId2" cstate="print"/>
          <a:srcRect/>
          <a:stretch>
            <a:fillRect/>
          </a:stretch>
        </p:blipFill>
        <p:spPr bwMode="auto">
          <a:xfrm>
            <a:off x="381000" y="4038600"/>
            <a:ext cx="8184438" cy="1905000"/>
          </a:xfrm>
          <a:prstGeom prst="rect">
            <a:avLst/>
          </a:prstGeom>
          <a:noFill/>
        </p:spPr>
      </p:pic>
      <p:sp>
        <p:nvSpPr>
          <p:cNvPr id="5" name="Rectangle 4"/>
          <p:cNvSpPr/>
          <p:nvPr/>
        </p:nvSpPr>
        <p:spPr>
          <a:xfrm>
            <a:off x="0" y="1295400"/>
            <a:ext cx="6019800" cy="584775"/>
          </a:xfrm>
          <a:prstGeom prst="rect">
            <a:avLst/>
          </a:prstGeom>
          <a:solidFill>
            <a:srgbClr val="0070C0"/>
          </a:solidFill>
        </p:spPr>
        <p:txBody>
          <a:bodyPr wrap="square">
            <a:spAutoFit/>
          </a:bodyPr>
          <a:lstStyle/>
          <a:p>
            <a:pPr rtl="1"/>
            <a:r>
              <a:rPr lang="fa-IR" sz="3200" dirty="0">
                <a:solidFill>
                  <a:srgbClr val="FFFF00"/>
                </a:solidFill>
                <a:cs typeface="B Yekan" pitchFamily="2" charset="-78"/>
              </a:rPr>
              <a:t>جمع‌کننده‌های دوره‌های آنلاین</a:t>
            </a:r>
            <a:endParaRPr lang="en-US" sz="3200" dirty="0">
              <a:solidFill>
                <a:srgbClr val="FFFF00"/>
              </a:solidFill>
              <a:cs typeface="B Yekan" pitchFamily="2" charset="-78"/>
            </a:endParaRPr>
          </a:p>
        </p:txBody>
      </p:sp>
      <p:sp>
        <p:nvSpPr>
          <p:cNvPr id="6" name="Rectangle 5"/>
          <p:cNvSpPr/>
          <p:nvPr/>
        </p:nvSpPr>
        <p:spPr>
          <a:xfrm>
            <a:off x="0" y="1976735"/>
            <a:ext cx="4038600" cy="461665"/>
          </a:xfrm>
          <a:prstGeom prst="rect">
            <a:avLst/>
          </a:prstGeom>
          <a:solidFill>
            <a:srgbClr val="0070C0"/>
          </a:solidFill>
        </p:spPr>
        <p:txBody>
          <a:bodyPr wrap="square">
            <a:spAutoFit/>
          </a:bodyPr>
          <a:lstStyle/>
          <a:p>
            <a:pPr algn="ctr"/>
            <a:r>
              <a:rPr lang="en-US" sz="2400" dirty="0">
                <a:solidFill>
                  <a:schemeClr val="bg1"/>
                </a:solidFill>
                <a:cs typeface="B Yekan" pitchFamily="2" charset="-78"/>
              </a:rPr>
              <a:t>www.mooc-list.com</a:t>
            </a:r>
          </a:p>
        </p:txBody>
      </p:sp>
      <p:sp>
        <p:nvSpPr>
          <p:cNvPr id="7" name="Rectangle 6"/>
          <p:cNvSpPr/>
          <p:nvPr/>
        </p:nvSpPr>
        <p:spPr>
          <a:xfrm>
            <a:off x="0" y="2510135"/>
            <a:ext cx="4038600" cy="461665"/>
          </a:xfrm>
          <a:prstGeom prst="rect">
            <a:avLst/>
          </a:prstGeom>
          <a:solidFill>
            <a:srgbClr val="0070C0"/>
          </a:solidFill>
        </p:spPr>
        <p:txBody>
          <a:bodyPr wrap="square">
            <a:spAutoFit/>
          </a:bodyPr>
          <a:lstStyle/>
          <a:p>
            <a:pPr algn="ctr"/>
            <a:r>
              <a:rPr lang="en-US" sz="2400" dirty="0">
                <a:solidFill>
                  <a:schemeClr val="bg1"/>
                </a:solidFill>
                <a:cs typeface="B Yekan" pitchFamily="2" charset="-78"/>
              </a:rPr>
              <a:t>www.class-central.com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dirty="0"/>
          </a:p>
        </p:txBody>
      </p:sp>
      <p:pic>
        <p:nvPicPr>
          <p:cNvPr id="75778" name="Picture 2" descr="http://www.rimwe.com/_Media/moocs_platforms.jpeg"/>
          <p:cNvPicPr>
            <a:picLocks noChangeAspect="1" noChangeArrowheads="1"/>
          </p:cNvPicPr>
          <p:nvPr/>
        </p:nvPicPr>
        <p:blipFill>
          <a:blip r:embed="rId2" cstate="print"/>
          <a:srcRect/>
          <a:stretch>
            <a:fillRect/>
          </a:stretch>
        </p:blipFill>
        <p:spPr bwMode="auto">
          <a:xfrm>
            <a:off x="142134" y="1447800"/>
            <a:ext cx="8849466" cy="4905375"/>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dirty="0"/>
          </a:p>
        </p:txBody>
      </p:sp>
      <p:pic>
        <p:nvPicPr>
          <p:cNvPr id="76802" name="Picture 2" descr="http://igorristic.files.wordpress.com/2012/06/ted-ed.jpeg"/>
          <p:cNvPicPr>
            <a:picLocks noChangeAspect="1" noChangeArrowheads="1"/>
          </p:cNvPicPr>
          <p:nvPr/>
        </p:nvPicPr>
        <p:blipFill>
          <a:blip r:embed="rId2" cstate="print"/>
          <a:srcRect/>
          <a:stretch>
            <a:fillRect/>
          </a:stretch>
        </p:blipFill>
        <p:spPr bwMode="auto">
          <a:xfrm>
            <a:off x="1447800" y="1905000"/>
            <a:ext cx="6324600" cy="4743450"/>
          </a:xfrm>
          <a:prstGeom prst="rect">
            <a:avLst/>
          </a:prstGeom>
          <a:noFill/>
        </p:spPr>
      </p:pic>
      <p:sp>
        <p:nvSpPr>
          <p:cNvPr id="6" name="Rectangle 5"/>
          <p:cNvSpPr/>
          <p:nvPr/>
        </p:nvSpPr>
        <p:spPr>
          <a:xfrm>
            <a:off x="0" y="1295400"/>
            <a:ext cx="6019800" cy="523220"/>
          </a:xfrm>
          <a:prstGeom prst="rect">
            <a:avLst/>
          </a:prstGeom>
          <a:solidFill>
            <a:srgbClr val="0070C0"/>
          </a:solidFill>
        </p:spPr>
        <p:txBody>
          <a:bodyPr wrap="square">
            <a:spAutoFit/>
          </a:bodyPr>
          <a:lstStyle/>
          <a:p>
            <a:pPr rtl="1"/>
            <a:r>
              <a:rPr lang="fa-IR" sz="2800" dirty="0">
                <a:solidFill>
                  <a:srgbClr val="FFFF00"/>
                </a:solidFill>
                <a:cs typeface="B Yekan" pitchFamily="2" charset="-78"/>
              </a:rPr>
              <a:t>درس‌هایی که ارزش به اشتراک گذاری دارند</a:t>
            </a:r>
            <a:endParaRPr lang="en-US" sz="2800" dirty="0">
              <a:solidFill>
                <a:srgbClr val="FFFF00"/>
              </a:solidFill>
              <a:cs typeface="B Yekan" pitchFamily="2" charset="-78"/>
            </a:endParaRPr>
          </a:p>
        </p:txBody>
      </p:sp>
      <p:sp>
        <p:nvSpPr>
          <p:cNvPr id="7" name="Rectangle 6"/>
          <p:cNvSpPr/>
          <p:nvPr/>
        </p:nvSpPr>
        <p:spPr>
          <a:xfrm>
            <a:off x="0" y="1900535"/>
            <a:ext cx="4038600" cy="461665"/>
          </a:xfrm>
          <a:prstGeom prst="rect">
            <a:avLst/>
          </a:prstGeom>
          <a:solidFill>
            <a:srgbClr val="0070C0"/>
          </a:solidFill>
        </p:spPr>
        <p:txBody>
          <a:bodyPr wrap="square">
            <a:spAutoFit/>
          </a:bodyPr>
          <a:lstStyle/>
          <a:p>
            <a:pPr algn="ctr"/>
            <a:r>
              <a:rPr lang="en-US" sz="2400" dirty="0">
                <a:solidFill>
                  <a:schemeClr val="bg1"/>
                </a:solidFill>
                <a:cs typeface="B Yekan" pitchFamily="2" charset="-78"/>
              </a:rPr>
              <a:t>www.ed.ted.com</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Content Placeholder 3"/>
          <p:cNvSpPr>
            <a:spLocks noGrp="1"/>
          </p:cNvSpPr>
          <p:nvPr>
            <p:ph idx="1"/>
          </p:nvPr>
        </p:nvSpPr>
        <p:spPr/>
        <p:txBody>
          <a:bodyPr/>
          <a:lstStyle/>
          <a:p>
            <a:endParaRPr lang="en-US" dirty="0"/>
          </a:p>
        </p:txBody>
      </p:sp>
      <p:sp>
        <p:nvSpPr>
          <p:cNvPr id="6" name="Rectangle 5"/>
          <p:cNvSpPr/>
          <p:nvPr/>
        </p:nvSpPr>
        <p:spPr>
          <a:xfrm>
            <a:off x="0" y="1295400"/>
            <a:ext cx="6019800" cy="523220"/>
          </a:xfrm>
          <a:prstGeom prst="rect">
            <a:avLst/>
          </a:prstGeom>
          <a:solidFill>
            <a:srgbClr val="0070C0"/>
          </a:solidFill>
        </p:spPr>
        <p:txBody>
          <a:bodyPr wrap="square">
            <a:spAutoFit/>
          </a:bodyPr>
          <a:lstStyle/>
          <a:p>
            <a:pPr rtl="1"/>
            <a:r>
              <a:rPr lang="fa-IR" sz="2800" dirty="0">
                <a:solidFill>
                  <a:srgbClr val="FFFF00"/>
                </a:solidFill>
                <a:cs typeface="B Yekan" pitchFamily="2" charset="-78"/>
              </a:rPr>
              <a:t>شبکه تلویزیونی آموزش آنلاین</a:t>
            </a:r>
            <a:endParaRPr lang="en-US" sz="2800" dirty="0">
              <a:solidFill>
                <a:srgbClr val="FFFF00"/>
              </a:solidFill>
              <a:cs typeface="B Yekan" pitchFamily="2" charset="-78"/>
            </a:endParaRPr>
          </a:p>
        </p:txBody>
      </p:sp>
      <p:sp>
        <p:nvSpPr>
          <p:cNvPr id="7" name="Rectangle 6"/>
          <p:cNvSpPr/>
          <p:nvPr/>
        </p:nvSpPr>
        <p:spPr>
          <a:xfrm>
            <a:off x="0" y="1900535"/>
            <a:ext cx="4038600" cy="461665"/>
          </a:xfrm>
          <a:prstGeom prst="rect">
            <a:avLst/>
          </a:prstGeom>
          <a:solidFill>
            <a:srgbClr val="0070C0"/>
          </a:solidFill>
        </p:spPr>
        <p:txBody>
          <a:bodyPr wrap="square">
            <a:spAutoFit/>
          </a:bodyPr>
          <a:lstStyle/>
          <a:p>
            <a:pPr algn="ctr"/>
            <a:r>
              <a:rPr lang="en-US" sz="2400" dirty="0">
                <a:solidFill>
                  <a:schemeClr val="bg1"/>
                </a:solidFill>
              </a:rPr>
              <a:t>www.youtube.com/education</a:t>
            </a:r>
            <a:endParaRPr lang="en-US" sz="2400" dirty="0">
              <a:solidFill>
                <a:schemeClr val="bg1"/>
              </a:solidFill>
              <a:cs typeface="B Yekan" pitchFamily="2" charset="-78"/>
            </a:endParaRPr>
          </a:p>
        </p:txBody>
      </p:sp>
      <p:pic>
        <p:nvPicPr>
          <p:cNvPr id="77826" name="Picture 2" descr="http://www.livescribe.com/blog/education/files/2010/01/youtube-logo.jpg"/>
          <p:cNvPicPr>
            <a:picLocks noChangeAspect="1" noChangeArrowheads="1"/>
          </p:cNvPicPr>
          <p:nvPr/>
        </p:nvPicPr>
        <p:blipFill>
          <a:blip r:embed="rId2" cstate="print"/>
          <a:srcRect/>
          <a:stretch>
            <a:fillRect/>
          </a:stretch>
        </p:blipFill>
        <p:spPr bwMode="auto">
          <a:xfrm>
            <a:off x="1295400" y="2590800"/>
            <a:ext cx="6905625" cy="3048000"/>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C00000"/>
            </a:gs>
            <a:gs pos="100000">
              <a:schemeClr val="bg2">
                <a:shade val="30000"/>
                <a:satMod val="20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Rectangle 3"/>
          <p:cNvSpPr/>
          <p:nvPr/>
        </p:nvSpPr>
        <p:spPr>
          <a:xfrm>
            <a:off x="838200" y="1445836"/>
            <a:ext cx="6878806" cy="2646878"/>
          </a:xfrm>
          <a:prstGeom prst="rect">
            <a:avLst/>
          </a:prstGeom>
        </p:spPr>
        <p:txBody>
          <a:bodyPr wrap="none">
            <a:spAutoFit/>
          </a:bodyPr>
          <a:lstStyle/>
          <a:p>
            <a:pPr algn="ctr" rtl="1"/>
            <a:r>
              <a:rPr lang="fa-IR" sz="16600" dirty="0">
                <a:ln w="18415" cmpd="sng">
                  <a:solidFill>
                    <a:srgbClr val="FFFFFF"/>
                  </a:solidFill>
                  <a:prstDash val="solid"/>
                </a:ln>
                <a:effectLst>
                  <a:outerShdw blurRad="63500" dir="3600000" algn="tl" rotWithShape="0">
                    <a:srgbClr val="000000">
                      <a:alpha val="70000"/>
                    </a:srgbClr>
                  </a:outerShdw>
                </a:effectLst>
                <a:cs typeface="12   Yagut_shsmrt" pitchFamily="2" charset="-78"/>
              </a:rPr>
              <a:t>یادگیری </a:t>
            </a:r>
            <a:endParaRPr lang="en-US" sz="16600" dirty="0">
              <a:ln w="18415" cmpd="sng">
                <a:solidFill>
                  <a:srgbClr val="FFFFFF"/>
                </a:solidFill>
                <a:prstDash val="solid"/>
              </a:ln>
              <a:effectLst>
                <a:outerShdw blurRad="63500" dir="3600000" algn="tl" rotWithShape="0">
                  <a:srgbClr val="000000">
                    <a:alpha val="70000"/>
                  </a:srgbClr>
                </a:outerShdw>
              </a:effectLst>
              <a:cs typeface="12   Yagut_shsmrt" pitchFamily="2" charset="-78"/>
            </a:endParaRPr>
          </a:p>
        </p:txBody>
      </p:sp>
      <p:cxnSp>
        <p:nvCxnSpPr>
          <p:cNvPr id="6" name="Straight Connector 5"/>
          <p:cNvCxnSpPr/>
          <p:nvPr/>
        </p:nvCxnSpPr>
        <p:spPr>
          <a:xfrm rot="10800000">
            <a:off x="1600200" y="2009913"/>
            <a:ext cx="6096000" cy="0"/>
          </a:xfrm>
          <a:prstGeom prst="line">
            <a:avLst/>
          </a:prstGeom>
          <a:ln w="127000" cmpd="thinThick">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1600201" y="3957246"/>
            <a:ext cx="6096000" cy="0"/>
          </a:xfrm>
          <a:prstGeom prst="line">
            <a:avLst/>
          </a:prstGeom>
          <a:ln w="127000" cmpd="thickThi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447800" y="4168914"/>
            <a:ext cx="6324600" cy="707886"/>
          </a:xfrm>
          <a:prstGeom prst="rect">
            <a:avLst/>
          </a:prstGeom>
        </p:spPr>
        <p:txBody>
          <a:bodyPr wrap="square">
            <a:spAutoFit/>
          </a:bodyPr>
          <a:lstStyle/>
          <a:p>
            <a:pPr algn="just" rtl="1"/>
            <a:r>
              <a:rPr lang="fa-IR" sz="4000" dirty="0">
                <a:cs typeface="B Yekan" pitchFamily="2" charset="-78"/>
              </a:rPr>
              <a:t>یـک </a:t>
            </a:r>
            <a:r>
              <a:rPr lang="fa-IR" sz="4000" b="1" dirty="0">
                <a:solidFill>
                  <a:srgbClr val="FFFF00"/>
                </a:solidFill>
                <a:effectLst>
                  <a:glow rad="228600">
                    <a:schemeClr val="accent4">
                      <a:satMod val="175000"/>
                      <a:alpha val="40000"/>
                    </a:schemeClr>
                  </a:glow>
                </a:effectLst>
                <a:cs typeface="B Yekan" pitchFamily="2" charset="-78"/>
              </a:rPr>
              <a:t>اولــــــــــــویــــــــت</a:t>
            </a:r>
            <a:r>
              <a:rPr lang="fa-IR" sz="4000" dirty="0">
                <a:effectLst>
                  <a:glow rad="228600">
                    <a:schemeClr val="accent4">
                      <a:satMod val="175000"/>
                      <a:alpha val="40000"/>
                    </a:schemeClr>
                  </a:glow>
                </a:effectLst>
                <a:cs typeface="B Yekan" pitchFamily="2" charset="-78"/>
              </a:rPr>
              <a:t> </a:t>
            </a:r>
            <a:r>
              <a:rPr lang="fa-IR" sz="4000" dirty="0">
                <a:cs typeface="B Yekan" pitchFamily="2" charset="-78"/>
              </a:rPr>
              <a:t>اســـــت</a:t>
            </a:r>
            <a:endParaRPr lang="en-US" sz="40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1295400"/>
            <a:ext cx="6019800" cy="523220"/>
          </a:xfrm>
          <a:prstGeom prst="rect">
            <a:avLst/>
          </a:prstGeom>
          <a:solidFill>
            <a:srgbClr val="0070C0"/>
          </a:solidFill>
        </p:spPr>
        <p:txBody>
          <a:bodyPr wrap="square">
            <a:spAutoFit/>
          </a:bodyPr>
          <a:lstStyle/>
          <a:p>
            <a:pPr rtl="1"/>
            <a:r>
              <a:rPr lang="fa-IR" sz="2800" dirty="0">
                <a:solidFill>
                  <a:srgbClr val="FFFF00"/>
                </a:solidFill>
                <a:cs typeface="B Yekan" pitchFamily="2" charset="-78"/>
              </a:rPr>
              <a:t>نمونه های ایرانی</a:t>
            </a:r>
            <a:endParaRPr lang="en-US" sz="2800" dirty="0">
              <a:solidFill>
                <a:srgbClr val="FFFF00"/>
              </a:solidFill>
              <a:cs typeface="B Yekan" pitchFamily="2" charset="-78"/>
            </a:endParaRPr>
          </a:p>
        </p:txBody>
      </p:sp>
      <p:pic>
        <p:nvPicPr>
          <p:cNvPr id="78850" name="Picture 2" descr="http://upload.wikimedia.org/wikipedia/fa/c/ca/Darsnameh.gif"/>
          <p:cNvPicPr>
            <a:picLocks noChangeAspect="1" noChangeArrowheads="1"/>
          </p:cNvPicPr>
          <p:nvPr/>
        </p:nvPicPr>
        <p:blipFill>
          <a:blip r:embed="rId2" cstate="print"/>
          <a:srcRect/>
          <a:stretch>
            <a:fillRect/>
          </a:stretch>
        </p:blipFill>
        <p:spPr bwMode="auto">
          <a:xfrm>
            <a:off x="5029200" y="2057400"/>
            <a:ext cx="3245704" cy="1219200"/>
          </a:xfrm>
          <a:prstGeom prst="rect">
            <a:avLst/>
          </a:prstGeom>
          <a:noFill/>
        </p:spPr>
      </p:pic>
      <p:pic>
        <p:nvPicPr>
          <p:cNvPr id="78852" name="Picture 4" descr="http://www.terapaper.com/files/large/webyadbanner.jpg"/>
          <p:cNvPicPr>
            <a:picLocks noChangeAspect="1" noChangeArrowheads="1"/>
          </p:cNvPicPr>
          <p:nvPr/>
        </p:nvPicPr>
        <p:blipFill>
          <a:blip r:embed="rId3" cstate="print"/>
          <a:srcRect b="34783"/>
          <a:stretch>
            <a:fillRect/>
          </a:stretch>
        </p:blipFill>
        <p:spPr bwMode="auto">
          <a:xfrm>
            <a:off x="990600" y="2133600"/>
            <a:ext cx="3294888" cy="1143000"/>
          </a:xfrm>
          <a:prstGeom prst="rect">
            <a:avLst/>
          </a:prstGeom>
          <a:noFill/>
        </p:spPr>
      </p:pic>
      <p:pic>
        <p:nvPicPr>
          <p:cNvPr id="78854" name="Picture 6" descr="http://swblog.ce.sharif.edu/wp-content/uploads/2013/01/logo.png"/>
          <p:cNvPicPr>
            <a:picLocks noChangeAspect="1" noChangeArrowheads="1"/>
          </p:cNvPicPr>
          <p:nvPr/>
        </p:nvPicPr>
        <p:blipFill>
          <a:blip r:embed="rId4" cstate="print"/>
          <a:srcRect/>
          <a:stretch>
            <a:fillRect/>
          </a:stretch>
        </p:blipFill>
        <p:spPr bwMode="auto">
          <a:xfrm>
            <a:off x="3124200" y="3810000"/>
            <a:ext cx="3048000" cy="1915412"/>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a:solidFill>
            <a:srgbClr val="0070C0"/>
          </a:solidFill>
        </p:spPr>
        <p:txBody>
          <a:bodyPr/>
          <a:lstStyle/>
          <a:p>
            <a:r>
              <a:rPr lang="fa-IR" dirty="0">
                <a:ln w="18415" cmpd="sng">
                  <a:solidFill>
                    <a:srgbClr val="FFFFFF"/>
                  </a:solidFill>
                  <a:prstDash val="solid"/>
                </a:ln>
                <a:solidFill>
                  <a:srgbClr val="FFFFFF"/>
                </a:solidFill>
                <a:effectLst>
                  <a:outerShdw blurRad="63500" dir="3600000" algn="tl" rotWithShape="0">
                    <a:srgbClr val="000000">
                      <a:alpha val="70000"/>
                    </a:srgbClr>
                  </a:outerShdw>
                </a:effectLst>
              </a:rPr>
              <a:t>شروع کنید</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1295400"/>
            <a:ext cx="3581400" cy="523220"/>
          </a:xfrm>
          <a:prstGeom prst="rect">
            <a:avLst/>
          </a:prstGeom>
          <a:solidFill>
            <a:srgbClr val="0070C0"/>
          </a:solidFill>
        </p:spPr>
        <p:txBody>
          <a:bodyPr wrap="square">
            <a:spAutoFit/>
          </a:bodyPr>
          <a:lstStyle/>
          <a:p>
            <a:pPr rtl="1"/>
            <a:r>
              <a:rPr lang="fa-IR" sz="2800" dirty="0">
                <a:solidFill>
                  <a:srgbClr val="FFFF00"/>
                </a:solidFill>
                <a:cs typeface="B Yekan" pitchFamily="2" charset="-78"/>
              </a:rPr>
              <a:t>چگونه‌های الکترونیکی</a:t>
            </a:r>
            <a:endParaRPr lang="en-US" sz="2800" dirty="0">
              <a:solidFill>
                <a:srgbClr val="FFFF00"/>
              </a:solidFill>
              <a:cs typeface="B Yekan" pitchFamily="2" charset="-78"/>
            </a:endParaRPr>
          </a:p>
        </p:txBody>
      </p:sp>
      <p:pic>
        <p:nvPicPr>
          <p:cNvPr id="79874" name="Picture 2" descr="http://www.logotypes101.com/logos/484/6888B9AABCAB991FB9F29A9B0508E716/eHow_com.png"/>
          <p:cNvPicPr>
            <a:picLocks noChangeAspect="1" noChangeArrowheads="1"/>
          </p:cNvPicPr>
          <p:nvPr/>
        </p:nvPicPr>
        <p:blipFill>
          <a:blip r:embed="rId2" cstate="print"/>
          <a:srcRect t="27273"/>
          <a:stretch>
            <a:fillRect/>
          </a:stretch>
        </p:blipFill>
        <p:spPr bwMode="auto">
          <a:xfrm>
            <a:off x="2743200" y="2743200"/>
            <a:ext cx="4191000" cy="3048000"/>
          </a:xfrm>
          <a:prstGeom prst="rect">
            <a:avLst/>
          </a:prstGeom>
          <a:noFill/>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Autofit/>
          </a:bodyPr>
          <a:lstStyle/>
          <a:p>
            <a:r>
              <a:rPr lang="fa-IR" sz="6000" dirty="0"/>
              <a:t>جدول </a:t>
            </a:r>
            <a:br>
              <a:rPr lang="fa-IR" sz="6000" dirty="0"/>
            </a:br>
            <a:r>
              <a:rPr lang="fa-IR" sz="6000" dirty="0">
                <a:solidFill>
                  <a:srgbClr val="FFFF00"/>
                </a:solidFill>
              </a:rPr>
              <a:t>هدف-مهارت-یادگیری</a:t>
            </a:r>
            <a:r>
              <a:rPr lang="fa-IR" sz="6000" dirty="0"/>
              <a:t> </a:t>
            </a:r>
            <a:endParaRPr lang="en-US" sz="6000" dirty="0"/>
          </a:p>
        </p:txBody>
      </p:sp>
      <p:sp>
        <p:nvSpPr>
          <p:cNvPr id="3" name="TextBox 2"/>
          <p:cNvSpPr txBox="1"/>
          <p:nvPr/>
        </p:nvSpPr>
        <p:spPr>
          <a:xfrm>
            <a:off x="4191000" y="4495800"/>
            <a:ext cx="838200" cy="1862048"/>
          </a:xfrm>
          <a:prstGeom prst="rect">
            <a:avLst/>
          </a:prstGeom>
          <a:noFill/>
        </p:spPr>
        <p:txBody>
          <a:bodyPr wrap="square" rtlCol="0">
            <a:spAutoFit/>
          </a:bodyPr>
          <a:lstStyle/>
          <a:p>
            <a:r>
              <a:rPr lang="fa-IR" sz="11500" dirty="0">
                <a:cs typeface="B Titr" pitchFamily="2" charset="-78"/>
              </a:rPr>
              <a:t>9</a:t>
            </a:r>
            <a:endParaRPr lang="en-US" sz="11500" dirty="0">
              <a:cs typeface="B Titr"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981200" y="67688"/>
            <a:ext cx="5247834" cy="461665"/>
          </a:xfrm>
          <a:prstGeom prst="rect">
            <a:avLst/>
          </a:prstGeom>
          <a:noFill/>
        </p:spPr>
        <p:txBody>
          <a:bodyPr wrap="square" rtlCol="0">
            <a:spAutoFit/>
          </a:bodyPr>
          <a:lstStyle/>
          <a:p>
            <a:pPr algn="ctr" rtl="1"/>
            <a:r>
              <a:rPr lang="fa-IR" sz="2400" dirty="0">
                <a:latin typeface="Franklin Gothic Demi Cond"/>
                <a:cs typeface="B Yekan" pitchFamily="2" charset="-78"/>
              </a:rPr>
              <a:t>جدول زمان‌بندی سالانه مهارت-یادگیری</a:t>
            </a:r>
            <a:endParaRPr lang="en-US" sz="2400" dirty="0">
              <a:latin typeface="Franklin Gothic Demi Cond"/>
              <a:cs typeface="B Yekan" pitchFamily="2" charset="-78"/>
            </a:endParaRPr>
          </a:p>
        </p:txBody>
      </p:sp>
      <p:graphicFrame>
        <p:nvGraphicFramePr>
          <p:cNvPr id="32" name="Table 31"/>
          <p:cNvGraphicFramePr>
            <a:graphicFrameLocks noGrp="1"/>
          </p:cNvGraphicFramePr>
          <p:nvPr/>
        </p:nvGraphicFramePr>
        <p:xfrm>
          <a:off x="152402" y="529354"/>
          <a:ext cx="8839200" cy="4271245"/>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736600">
                  <a:extLst>
                    <a:ext uri="{9D8B030D-6E8A-4147-A177-3AD203B41FA5}">
                      <a16:colId xmlns:a16="http://schemas.microsoft.com/office/drawing/2014/main" val="20005"/>
                    </a:ext>
                  </a:extLst>
                </a:gridCol>
                <a:gridCol w="736600">
                  <a:extLst>
                    <a:ext uri="{9D8B030D-6E8A-4147-A177-3AD203B41FA5}">
                      <a16:colId xmlns:a16="http://schemas.microsoft.com/office/drawing/2014/main" val="20006"/>
                    </a:ext>
                  </a:extLst>
                </a:gridCol>
                <a:gridCol w="736600">
                  <a:extLst>
                    <a:ext uri="{9D8B030D-6E8A-4147-A177-3AD203B41FA5}">
                      <a16:colId xmlns:a16="http://schemas.microsoft.com/office/drawing/2014/main" val="20007"/>
                    </a:ext>
                  </a:extLst>
                </a:gridCol>
                <a:gridCol w="736600">
                  <a:extLst>
                    <a:ext uri="{9D8B030D-6E8A-4147-A177-3AD203B41FA5}">
                      <a16:colId xmlns:a16="http://schemas.microsoft.com/office/drawing/2014/main" val="20008"/>
                    </a:ext>
                  </a:extLst>
                </a:gridCol>
                <a:gridCol w="736600">
                  <a:extLst>
                    <a:ext uri="{9D8B030D-6E8A-4147-A177-3AD203B41FA5}">
                      <a16:colId xmlns:a16="http://schemas.microsoft.com/office/drawing/2014/main" val="20009"/>
                    </a:ext>
                  </a:extLst>
                </a:gridCol>
                <a:gridCol w="736600">
                  <a:extLst>
                    <a:ext uri="{9D8B030D-6E8A-4147-A177-3AD203B41FA5}">
                      <a16:colId xmlns:a16="http://schemas.microsoft.com/office/drawing/2014/main" val="20010"/>
                    </a:ext>
                  </a:extLst>
                </a:gridCol>
                <a:gridCol w="736600">
                  <a:extLst>
                    <a:ext uri="{9D8B030D-6E8A-4147-A177-3AD203B41FA5}">
                      <a16:colId xmlns:a16="http://schemas.microsoft.com/office/drawing/2014/main" val="20011"/>
                    </a:ext>
                  </a:extLst>
                </a:gridCol>
              </a:tblGrid>
              <a:tr h="266322">
                <a:tc>
                  <a:txBody>
                    <a:bodyPr/>
                    <a:lstStyle/>
                    <a:p>
                      <a:pPr algn="ctr" rtl="1"/>
                      <a:r>
                        <a:rPr lang="fa-IR" sz="900" b="0" dirty="0">
                          <a:solidFill>
                            <a:sysClr val="windowText" lastClr="000000"/>
                          </a:solidFill>
                          <a:cs typeface="B Yekan" pitchFamily="2" charset="-78"/>
                        </a:rPr>
                        <a:t>ماه دوازدهم</a:t>
                      </a:r>
                      <a:endParaRPr lang="en-US" sz="7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یازدهم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دهم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نهم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هشتم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هفتم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ششم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پنجم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چهارم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سوم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دوم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اول</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92593">
                <a:tc gridSpan="12">
                  <a:txBody>
                    <a:bodyPr/>
                    <a:lstStyle/>
                    <a:p>
                      <a:pPr algn="ctr" rtl="1"/>
                      <a:r>
                        <a:rPr lang="fa-IR" sz="1100" b="0" dirty="0">
                          <a:solidFill>
                            <a:schemeClr val="bg1"/>
                          </a:solidFill>
                          <a:cs typeface="B Yekan" pitchFamily="2" charset="-78"/>
                        </a:rPr>
                        <a:t>شغلی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1"/>
                  </a:ext>
                </a:extLst>
              </a:tr>
              <a:tr h="758373">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292593">
                <a:tc gridSpan="12">
                  <a:txBody>
                    <a:bodyPr/>
                    <a:lstStyle/>
                    <a:p>
                      <a:pPr algn="ctr" rtl="1"/>
                      <a:r>
                        <a:rPr lang="fa-IR" sz="1100" b="0" dirty="0">
                          <a:solidFill>
                            <a:schemeClr val="bg1"/>
                          </a:solidFill>
                          <a:cs typeface="B Yekan" pitchFamily="2" charset="-78"/>
                        </a:rPr>
                        <a:t>تحصیلی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3"/>
                  </a:ext>
                </a:extLst>
              </a:tr>
              <a:tr h="688539">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4"/>
                  </a:ext>
                </a:extLst>
              </a:tr>
              <a:tr h="292593">
                <a:tc gridSpan="12">
                  <a:txBody>
                    <a:bodyPr/>
                    <a:lstStyle/>
                    <a:p>
                      <a:pPr algn="ctr" rtl="1"/>
                      <a:r>
                        <a:rPr lang="fa-IR" sz="1100" b="0" dirty="0">
                          <a:solidFill>
                            <a:schemeClr val="bg1"/>
                          </a:solidFill>
                          <a:cs typeface="B Yekan" pitchFamily="2" charset="-78"/>
                        </a:rPr>
                        <a:t>علاقه‌مندی‌ها</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5"/>
                  </a:ext>
                </a:extLst>
              </a:tr>
              <a:tr h="656859">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6"/>
                  </a:ext>
                </a:extLst>
              </a:tr>
              <a:tr h="292593">
                <a:tc gridSpan="12">
                  <a:txBody>
                    <a:bodyPr/>
                    <a:lstStyle/>
                    <a:p>
                      <a:pPr algn="ctr" rtl="1"/>
                      <a:r>
                        <a:rPr lang="fa-IR" sz="1100" b="0" dirty="0">
                          <a:solidFill>
                            <a:schemeClr val="bg1"/>
                          </a:solidFill>
                          <a:cs typeface="B Yekan" pitchFamily="2" charset="-78"/>
                        </a:rPr>
                        <a:t>رشد شخصی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7"/>
                  </a:ext>
                </a:extLst>
              </a:tr>
              <a:tr h="730780">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graphicFrame>
        <p:nvGraphicFramePr>
          <p:cNvPr id="10" name="Table 9"/>
          <p:cNvGraphicFramePr>
            <a:graphicFrameLocks noGrp="1"/>
          </p:cNvGraphicFramePr>
          <p:nvPr/>
        </p:nvGraphicFramePr>
        <p:xfrm>
          <a:off x="457200" y="4876800"/>
          <a:ext cx="8077200" cy="1828800"/>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3852917">
                  <a:extLst>
                    <a:ext uri="{9D8B030D-6E8A-4147-A177-3AD203B41FA5}">
                      <a16:colId xmlns:a16="http://schemas.microsoft.com/office/drawing/2014/main" val="20001"/>
                    </a:ext>
                  </a:extLst>
                </a:gridCol>
                <a:gridCol w="1531883">
                  <a:extLst>
                    <a:ext uri="{9D8B030D-6E8A-4147-A177-3AD203B41FA5}">
                      <a16:colId xmlns:a16="http://schemas.microsoft.com/office/drawing/2014/main" val="20002"/>
                    </a:ext>
                  </a:extLst>
                </a:gridCol>
              </a:tblGrid>
              <a:tr h="320040">
                <a:tc>
                  <a:txBody>
                    <a:bodyPr/>
                    <a:lstStyle/>
                    <a:p>
                      <a:pPr algn="ctr" rtl="1"/>
                      <a:r>
                        <a:rPr lang="fa-IR" dirty="0">
                          <a:cs typeface="B Yekan" pitchFamily="2" charset="-78"/>
                        </a:rPr>
                        <a:t>مهارت‌های مورد نیاز</a:t>
                      </a:r>
                      <a:endParaRPr lang="en-US" dirty="0">
                        <a:cs typeface="B Yekan" pitchFamily="2" charset="-78"/>
                      </a:endParaRPr>
                    </a:p>
                  </a:txBody>
                  <a:tcPr/>
                </a:tc>
                <a:tc>
                  <a:txBody>
                    <a:bodyPr/>
                    <a:lstStyle/>
                    <a:p>
                      <a:pPr algn="ctr" rtl="1"/>
                      <a:r>
                        <a:rPr lang="fa-IR" dirty="0">
                          <a:cs typeface="B Yekan" pitchFamily="2" charset="-78"/>
                        </a:rPr>
                        <a:t>هدف</a:t>
                      </a:r>
                      <a:endParaRPr lang="en-US" dirty="0">
                        <a:cs typeface="B Yekan" pitchFamily="2" charset="-78"/>
                      </a:endParaRPr>
                    </a:p>
                  </a:txBody>
                  <a:tcPr/>
                </a:tc>
                <a:tc>
                  <a:txBody>
                    <a:bodyPr/>
                    <a:lstStyle/>
                    <a:p>
                      <a:pPr algn="ctr" rtl="1"/>
                      <a:r>
                        <a:rPr lang="fa-IR" dirty="0">
                          <a:cs typeface="B Yekan" pitchFamily="2" charset="-78"/>
                        </a:rPr>
                        <a:t>حوزه</a:t>
                      </a:r>
                      <a:endParaRPr lang="en-US" dirty="0">
                        <a:cs typeface="B Yekan" pitchFamily="2" charset="-78"/>
                      </a:endParaRPr>
                    </a:p>
                  </a:txBody>
                  <a:tcPr/>
                </a:tc>
                <a:extLst>
                  <a:ext uri="{0D108BD9-81ED-4DB2-BD59-A6C34878D82A}">
                    <a16:rowId xmlns:a16="http://schemas.microsoft.com/office/drawing/2014/main" val="10000"/>
                  </a:ext>
                </a:extLst>
              </a:tr>
              <a:tr h="320040">
                <a:tc>
                  <a:txBody>
                    <a:bodyPr/>
                    <a:lstStyle/>
                    <a:p>
                      <a:pPr algn="r" rtl="1"/>
                      <a:endParaRPr lang="en-US" dirty="0">
                        <a:cs typeface="B Yekan" pitchFamily="2" charset="-78"/>
                      </a:endParaRPr>
                    </a:p>
                  </a:txBody>
                  <a:tcPr/>
                </a:tc>
                <a:tc>
                  <a:txBody>
                    <a:bodyPr/>
                    <a:lstStyle/>
                    <a:p>
                      <a:pPr algn="r" rtl="1"/>
                      <a:endParaRPr lang="en-US" dirty="0">
                        <a:cs typeface="B Yekan" pitchFamily="2" charset="-78"/>
                      </a:endParaRPr>
                    </a:p>
                  </a:txBody>
                  <a:tcPr/>
                </a:tc>
                <a:tc>
                  <a:txBody>
                    <a:bodyPr/>
                    <a:lstStyle/>
                    <a:p>
                      <a:pPr algn="r" rtl="1"/>
                      <a:r>
                        <a:rPr lang="fa-IR" dirty="0">
                          <a:cs typeface="B Yekan" pitchFamily="2" charset="-78"/>
                        </a:rPr>
                        <a:t>شغلی</a:t>
                      </a:r>
                      <a:endParaRPr lang="en-US" dirty="0">
                        <a:cs typeface="B Yekan" pitchFamily="2" charset="-78"/>
                      </a:endParaRPr>
                    </a:p>
                  </a:txBody>
                  <a:tcPr/>
                </a:tc>
                <a:extLst>
                  <a:ext uri="{0D108BD9-81ED-4DB2-BD59-A6C34878D82A}">
                    <a16:rowId xmlns:a16="http://schemas.microsoft.com/office/drawing/2014/main" val="10001"/>
                  </a:ext>
                </a:extLst>
              </a:tr>
              <a:tr h="320040">
                <a:tc>
                  <a:txBody>
                    <a:bodyPr/>
                    <a:lstStyle/>
                    <a:p>
                      <a:pPr algn="r" rtl="1"/>
                      <a:endParaRPr lang="en-US">
                        <a:cs typeface="B Yekan" pitchFamily="2" charset="-78"/>
                      </a:endParaRPr>
                    </a:p>
                  </a:txBody>
                  <a:tcPr/>
                </a:tc>
                <a:tc>
                  <a:txBody>
                    <a:bodyPr/>
                    <a:lstStyle/>
                    <a:p>
                      <a:pPr algn="r" rtl="1"/>
                      <a:endParaRPr lang="en-US">
                        <a:cs typeface="B Yekan" pitchFamily="2" charset="-78"/>
                      </a:endParaRPr>
                    </a:p>
                  </a:txBody>
                  <a:tcPr/>
                </a:tc>
                <a:tc>
                  <a:txBody>
                    <a:bodyPr/>
                    <a:lstStyle/>
                    <a:p>
                      <a:pPr algn="r" rtl="1"/>
                      <a:r>
                        <a:rPr lang="fa-IR" dirty="0">
                          <a:cs typeface="B Yekan" pitchFamily="2" charset="-78"/>
                        </a:rPr>
                        <a:t>تحصیلی</a:t>
                      </a:r>
                      <a:endParaRPr lang="en-US" dirty="0">
                        <a:cs typeface="B Yekan" pitchFamily="2" charset="-78"/>
                      </a:endParaRPr>
                    </a:p>
                  </a:txBody>
                  <a:tcPr/>
                </a:tc>
                <a:extLst>
                  <a:ext uri="{0D108BD9-81ED-4DB2-BD59-A6C34878D82A}">
                    <a16:rowId xmlns:a16="http://schemas.microsoft.com/office/drawing/2014/main" val="10002"/>
                  </a:ext>
                </a:extLst>
              </a:tr>
              <a:tr h="320040">
                <a:tc>
                  <a:txBody>
                    <a:bodyPr/>
                    <a:lstStyle/>
                    <a:p>
                      <a:pPr algn="r" rtl="1"/>
                      <a:endParaRPr lang="en-US">
                        <a:cs typeface="B Yekan" pitchFamily="2" charset="-78"/>
                      </a:endParaRPr>
                    </a:p>
                  </a:txBody>
                  <a:tcPr/>
                </a:tc>
                <a:tc>
                  <a:txBody>
                    <a:bodyPr/>
                    <a:lstStyle/>
                    <a:p>
                      <a:pPr algn="r" rtl="1"/>
                      <a:endParaRPr lang="en-US" dirty="0">
                        <a:cs typeface="B Yekan" pitchFamily="2" charset="-78"/>
                      </a:endParaRPr>
                    </a:p>
                  </a:txBody>
                  <a:tcPr/>
                </a:tc>
                <a:tc>
                  <a:txBody>
                    <a:bodyPr/>
                    <a:lstStyle/>
                    <a:p>
                      <a:pPr algn="r" rtl="1"/>
                      <a:r>
                        <a:rPr lang="fa-IR" dirty="0">
                          <a:cs typeface="B Yekan" pitchFamily="2" charset="-78"/>
                        </a:rPr>
                        <a:t>علاقه‌مندی‌ها</a:t>
                      </a:r>
                      <a:endParaRPr lang="en-US" dirty="0">
                        <a:cs typeface="B Yekan" pitchFamily="2" charset="-78"/>
                      </a:endParaRPr>
                    </a:p>
                  </a:txBody>
                  <a:tcPr/>
                </a:tc>
                <a:extLst>
                  <a:ext uri="{0D108BD9-81ED-4DB2-BD59-A6C34878D82A}">
                    <a16:rowId xmlns:a16="http://schemas.microsoft.com/office/drawing/2014/main" val="10003"/>
                  </a:ext>
                </a:extLst>
              </a:tr>
              <a:tr h="320040">
                <a:tc>
                  <a:txBody>
                    <a:bodyPr/>
                    <a:lstStyle/>
                    <a:p>
                      <a:pPr algn="r" rtl="1"/>
                      <a:endParaRPr lang="en-US" dirty="0">
                        <a:cs typeface="B Yekan" pitchFamily="2" charset="-78"/>
                      </a:endParaRPr>
                    </a:p>
                  </a:txBody>
                  <a:tcPr/>
                </a:tc>
                <a:tc>
                  <a:txBody>
                    <a:bodyPr/>
                    <a:lstStyle/>
                    <a:p>
                      <a:pPr algn="r" rtl="1"/>
                      <a:endParaRPr lang="en-US">
                        <a:cs typeface="B Yekan" pitchFamily="2" charset="-78"/>
                      </a:endParaRPr>
                    </a:p>
                  </a:txBody>
                  <a:tcPr/>
                </a:tc>
                <a:tc>
                  <a:txBody>
                    <a:bodyPr/>
                    <a:lstStyle/>
                    <a:p>
                      <a:pPr algn="r" rtl="1"/>
                      <a:r>
                        <a:rPr lang="fa-IR" dirty="0">
                          <a:cs typeface="B Yekan" pitchFamily="2" charset="-78"/>
                        </a:rPr>
                        <a:t>رشد شخصی</a:t>
                      </a:r>
                      <a:endParaRPr lang="en-US" dirty="0">
                        <a:cs typeface="B Yekan" pitchFamily="2" charset="-78"/>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9899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1981200" y="67688"/>
            <a:ext cx="5247834" cy="461665"/>
          </a:xfrm>
          <a:prstGeom prst="rect">
            <a:avLst/>
          </a:prstGeom>
          <a:noFill/>
        </p:spPr>
        <p:txBody>
          <a:bodyPr wrap="square" rtlCol="0">
            <a:spAutoFit/>
          </a:bodyPr>
          <a:lstStyle/>
          <a:p>
            <a:pPr algn="ctr" rtl="1"/>
            <a:r>
              <a:rPr lang="fa-IR" sz="2400" dirty="0">
                <a:latin typeface="Franklin Gothic Demi Cond"/>
                <a:cs typeface="B Yekan" pitchFamily="2" charset="-78"/>
              </a:rPr>
              <a:t>جدول زمان‌بندی سالانه مهارت-یادگیری</a:t>
            </a:r>
            <a:endParaRPr lang="en-US" sz="2400" dirty="0">
              <a:latin typeface="Franklin Gothic Demi Cond"/>
              <a:cs typeface="B Yekan" pitchFamily="2" charset="-78"/>
            </a:endParaRPr>
          </a:p>
        </p:txBody>
      </p:sp>
      <p:graphicFrame>
        <p:nvGraphicFramePr>
          <p:cNvPr id="32" name="Table 31"/>
          <p:cNvGraphicFramePr>
            <a:graphicFrameLocks noGrp="1"/>
          </p:cNvGraphicFramePr>
          <p:nvPr/>
        </p:nvGraphicFramePr>
        <p:xfrm>
          <a:off x="152402" y="529354"/>
          <a:ext cx="8839200" cy="3911552"/>
        </p:xfrm>
        <a:graphic>
          <a:graphicData uri="http://schemas.openxmlformats.org/drawingml/2006/table">
            <a:tbl>
              <a:tblPr firstRow="1" bandRow="1">
                <a:tableStyleId>{5C22544A-7EE6-4342-B048-85BDC9FD1C3A}</a:tableStyleId>
              </a:tblPr>
              <a:tblGrid>
                <a:gridCol w="736600">
                  <a:extLst>
                    <a:ext uri="{9D8B030D-6E8A-4147-A177-3AD203B41FA5}">
                      <a16:colId xmlns:a16="http://schemas.microsoft.com/office/drawing/2014/main" val="20000"/>
                    </a:ext>
                  </a:extLst>
                </a:gridCol>
                <a:gridCol w="736600">
                  <a:extLst>
                    <a:ext uri="{9D8B030D-6E8A-4147-A177-3AD203B41FA5}">
                      <a16:colId xmlns:a16="http://schemas.microsoft.com/office/drawing/2014/main" val="20001"/>
                    </a:ext>
                  </a:extLst>
                </a:gridCol>
                <a:gridCol w="736600">
                  <a:extLst>
                    <a:ext uri="{9D8B030D-6E8A-4147-A177-3AD203B41FA5}">
                      <a16:colId xmlns:a16="http://schemas.microsoft.com/office/drawing/2014/main" val="20002"/>
                    </a:ext>
                  </a:extLst>
                </a:gridCol>
                <a:gridCol w="736600">
                  <a:extLst>
                    <a:ext uri="{9D8B030D-6E8A-4147-A177-3AD203B41FA5}">
                      <a16:colId xmlns:a16="http://schemas.microsoft.com/office/drawing/2014/main" val="20003"/>
                    </a:ext>
                  </a:extLst>
                </a:gridCol>
                <a:gridCol w="736600">
                  <a:extLst>
                    <a:ext uri="{9D8B030D-6E8A-4147-A177-3AD203B41FA5}">
                      <a16:colId xmlns:a16="http://schemas.microsoft.com/office/drawing/2014/main" val="20004"/>
                    </a:ext>
                  </a:extLst>
                </a:gridCol>
                <a:gridCol w="736600">
                  <a:extLst>
                    <a:ext uri="{9D8B030D-6E8A-4147-A177-3AD203B41FA5}">
                      <a16:colId xmlns:a16="http://schemas.microsoft.com/office/drawing/2014/main" val="20005"/>
                    </a:ext>
                  </a:extLst>
                </a:gridCol>
                <a:gridCol w="736600">
                  <a:extLst>
                    <a:ext uri="{9D8B030D-6E8A-4147-A177-3AD203B41FA5}">
                      <a16:colId xmlns:a16="http://schemas.microsoft.com/office/drawing/2014/main" val="20006"/>
                    </a:ext>
                  </a:extLst>
                </a:gridCol>
                <a:gridCol w="736600">
                  <a:extLst>
                    <a:ext uri="{9D8B030D-6E8A-4147-A177-3AD203B41FA5}">
                      <a16:colId xmlns:a16="http://schemas.microsoft.com/office/drawing/2014/main" val="20007"/>
                    </a:ext>
                  </a:extLst>
                </a:gridCol>
                <a:gridCol w="736600">
                  <a:extLst>
                    <a:ext uri="{9D8B030D-6E8A-4147-A177-3AD203B41FA5}">
                      <a16:colId xmlns:a16="http://schemas.microsoft.com/office/drawing/2014/main" val="20008"/>
                    </a:ext>
                  </a:extLst>
                </a:gridCol>
                <a:gridCol w="736600">
                  <a:extLst>
                    <a:ext uri="{9D8B030D-6E8A-4147-A177-3AD203B41FA5}">
                      <a16:colId xmlns:a16="http://schemas.microsoft.com/office/drawing/2014/main" val="20009"/>
                    </a:ext>
                  </a:extLst>
                </a:gridCol>
                <a:gridCol w="736600">
                  <a:extLst>
                    <a:ext uri="{9D8B030D-6E8A-4147-A177-3AD203B41FA5}">
                      <a16:colId xmlns:a16="http://schemas.microsoft.com/office/drawing/2014/main" val="20010"/>
                    </a:ext>
                  </a:extLst>
                </a:gridCol>
                <a:gridCol w="736600">
                  <a:extLst>
                    <a:ext uri="{9D8B030D-6E8A-4147-A177-3AD203B41FA5}">
                      <a16:colId xmlns:a16="http://schemas.microsoft.com/office/drawing/2014/main" val="20011"/>
                    </a:ext>
                  </a:extLst>
                </a:gridCol>
              </a:tblGrid>
              <a:tr h="266322">
                <a:tc>
                  <a:txBody>
                    <a:bodyPr/>
                    <a:lstStyle/>
                    <a:p>
                      <a:pPr algn="ctr" rtl="1"/>
                      <a:r>
                        <a:rPr lang="fa-IR" sz="900" b="0" dirty="0">
                          <a:solidFill>
                            <a:sysClr val="windowText" lastClr="000000"/>
                          </a:solidFill>
                          <a:cs typeface="B Yekan" pitchFamily="2" charset="-78"/>
                        </a:rPr>
                        <a:t>ماه دوازدهم</a:t>
                      </a:r>
                      <a:endParaRPr lang="en-US" sz="7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یازدهم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دهم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نهم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هشتم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هفتم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ششم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پنجم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چهارم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سوم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tc>
                  <a:txBody>
                    <a:bodyPr/>
                    <a:lstStyle/>
                    <a:p>
                      <a:pPr algn="ctr" rtl="1"/>
                      <a:r>
                        <a:rPr lang="fa-IR" sz="1100" b="0" dirty="0">
                          <a:solidFill>
                            <a:sysClr val="windowText" lastClr="000000"/>
                          </a:solidFill>
                          <a:cs typeface="B Yekan" pitchFamily="2" charset="-78"/>
                        </a:rPr>
                        <a:t>ماه دوم</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ysClr val="windowText" lastClr="000000"/>
                          </a:solidFill>
                          <a:cs typeface="B Yekan" pitchFamily="2" charset="-78"/>
                        </a:rPr>
                        <a:t>ماه اول</a:t>
                      </a:r>
                      <a:endParaRPr lang="en-US" sz="1100" b="0" dirty="0">
                        <a:solidFill>
                          <a:sysClr val="windowText" lastClr="000000"/>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292593">
                <a:tc gridSpan="12">
                  <a:txBody>
                    <a:bodyPr/>
                    <a:lstStyle/>
                    <a:p>
                      <a:pPr algn="ctr" rtl="1"/>
                      <a:r>
                        <a:rPr lang="fa-IR" sz="1100" b="0" dirty="0">
                          <a:solidFill>
                            <a:schemeClr val="bg1"/>
                          </a:solidFill>
                          <a:cs typeface="B Yekan" pitchFamily="2" charset="-78"/>
                        </a:rPr>
                        <a:t>شغلی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1"/>
                  </a:ext>
                </a:extLst>
              </a:tr>
              <a:tr h="588131">
                <a:tc>
                  <a:txBody>
                    <a:bodyPr/>
                    <a:lstStyle/>
                    <a:p>
                      <a:pPr algn="ctr" rtl="1"/>
                      <a:r>
                        <a:rPr lang="fa-IR" sz="1100" b="0" dirty="0">
                          <a:solidFill>
                            <a:schemeClr val="tx1"/>
                          </a:solidFill>
                          <a:cs typeface="B Yekan" pitchFamily="2" charset="-78"/>
                        </a:rPr>
                        <a:t>دوره تحلیل بازار</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تحلیل بازار</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بازاریابی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بازاریابی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a:t>
                      </a:r>
                      <a:r>
                        <a:rPr lang="en-US" sz="1100" b="0" dirty="0">
                          <a:solidFill>
                            <a:schemeClr val="tx1"/>
                          </a:solidFill>
                          <a:cs typeface="B Yekan" pitchFamily="2" charset="-78"/>
                        </a:rPr>
                        <a:t>Java Script</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a:t>
                      </a:r>
                      <a:r>
                        <a:rPr lang="en-US" sz="1100" b="0" dirty="0">
                          <a:solidFill>
                            <a:schemeClr val="tx1"/>
                          </a:solidFill>
                          <a:cs typeface="B Yekan" pitchFamily="2" charset="-78"/>
                        </a:rPr>
                        <a:t>PHP</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a:t>
                      </a:r>
                      <a:r>
                        <a:rPr lang="en-US" sz="1100" b="0" dirty="0">
                          <a:solidFill>
                            <a:schemeClr val="tx1"/>
                          </a:solidFill>
                          <a:cs typeface="B Yekan" pitchFamily="2" charset="-78"/>
                        </a:rPr>
                        <a:t>HTML</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a:t>
                      </a:r>
                      <a:r>
                        <a:rPr lang="en-US" sz="1100" b="0" baseline="0" dirty="0">
                          <a:solidFill>
                            <a:schemeClr val="tx1"/>
                          </a:solidFill>
                          <a:cs typeface="B Yekan" pitchFamily="2" charset="-78"/>
                        </a:rPr>
                        <a:t>HTML</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کارآفرینی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کارآفرینی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کارآفرینی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کارآفرینی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2"/>
                  </a:ext>
                </a:extLst>
              </a:tr>
              <a:tr h="292593">
                <a:tc gridSpan="12">
                  <a:txBody>
                    <a:bodyPr/>
                    <a:lstStyle/>
                    <a:p>
                      <a:pPr algn="ctr" rtl="1"/>
                      <a:r>
                        <a:rPr lang="fa-IR" sz="1100" b="0" dirty="0">
                          <a:solidFill>
                            <a:schemeClr val="bg1"/>
                          </a:solidFill>
                          <a:cs typeface="B Yekan" pitchFamily="2" charset="-78"/>
                        </a:rPr>
                        <a:t>تحصیلی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3"/>
                  </a:ext>
                </a:extLst>
              </a:tr>
              <a:tr h="615578">
                <a:tc>
                  <a:txBody>
                    <a:bodyPr/>
                    <a:lstStyle/>
                    <a:p>
                      <a:pPr algn="ctr" rtl="1"/>
                      <a:r>
                        <a:rPr lang="fa-IR" sz="1100" b="0" dirty="0">
                          <a:solidFill>
                            <a:schemeClr val="tx1"/>
                          </a:solidFill>
                          <a:cs typeface="B Yekan" pitchFamily="2" charset="-78"/>
                        </a:rPr>
                        <a:t>دوره منطق فازی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منطق</a:t>
                      </a:r>
                      <a:r>
                        <a:rPr lang="fa-IR" sz="1100" b="0" baseline="0" dirty="0">
                          <a:solidFill>
                            <a:schemeClr val="tx1"/>
                          </a:solidFill>
                          <a:cs typeface="B Yekan" pitchFamily="2" charset="-78"/>
                        </a:rPr>
                        <a:t> فازی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منطق فازی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محاسبات احتمالی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محاسلات</a:t>
                      </a:r>
                      <a:r>
                        <a:rPr lang="fa-IR" sz="1100" b="0" baseline="0" dirty="0">
                          <a:solidFill>
                            <a:schemeClr val="tx1"/>
                          </a:solidFill>
                          <a:cs typeface="B Yekan" pitchFamily="2" charset="-78"/>
                        </a:rPr>
                        <a:t> احتمالی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نگارش علمی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a:t>
                      </a:r>
                      <a:r>
                        <a:rPr lang="en-US" sz="1100" b="0" dirty="0">
                          <a:solidFill>
                            <a:schemeClr val="tx1"/>
                          </a:solidFill>
                          <a:cs typeface="B Yekan" pitchFamily="2" charset="-78"/>
                        </a:rPr>
                        <a:t>MATLAB</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a:t>
                      </a:r>
                      <a:r>
                        <a:rPr lang="en-US" sz="1100" b="0" baseline="0" dirty="0">
                          <a:solidFill>
                            <a:schemeClr val="tx1"/>
                          </a:solidFill>
                          <a:cs typeface="B Yekan" pitchFamily="2" charset="-78"/>
                        </a:rPr>
                        <a:t>MATLAB</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یادگیری ماشین</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یادگیری ماشین</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یادگیری ماشین</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یادگیری ماشین</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4"/>
                  </a:ext>
                </a:extLst>
              </a:tr>
              <a:tr h="292593">
                <a:tc gridSpan="12">
                  <a:txBody>
                    <a:bodyPr/>
                    <a:lstStyle/>
                    <a:p>
                      <a:pPr algn="ctr" rtl="1"/>
                      <a:r>
                        <a:rPr lang="fa-IR" sz="1100" b="0" dirty="0">
                          <a:solidFill>
                            <a:schemeClr val="bg1"/>
                          </a:solidFill>
                          <a:cs typeface="B Yekan" pitchFamily="2" charset="-78"/>
                        </a:rPr>
                        <a:t>علاقه‌مندی‌ها</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5"/>
                  </a:ext>
                </a:extLst>
              </a:tr>
              <a:tr h="396446">
                <a:tc>
                  <a:txBody>
                    <a:bodyPr/>
                    <a:lstStyle/>
                    <a:p>
                      <a:pPr algn="ctr" rtl="1"/>
                      <a:r>
                        <a:rPr lang="fa-IR" sz="1100" b="0" dirty="0">
                          <a:solidFill>
                            <a:schemeClr val="tx1"/>
                          </a:solidFill>
                          <a:cs typeface="B Yekan" pitchFamily="2" charset="-78"/>
                        </a:rPr>
                        <a:t>دوره تاریخ هنر</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تاریخ هنر</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تاریخ هنر</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فلسفه</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فلسفه</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فلسفه</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تاریخ</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تاریخ</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تاریخ </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 تاریخ</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دوره عکاسی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دوره</a:t>
                      </a:r>
                      <a:r>
                        <a:rPr lang="fa-IR" sz="1100" b="0" baseline="0" dirty="0">
                          <a:solidFill>
                            <a:schemeClr val="tx1"/>
                          </a:solidFill>
                          <a:cs typeface="B Yekan" pitchFamily="2" charset="-78"/>
                        </a:rPr>
                        <a:t> عکاسی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6"/>
                  </a:ext>
                </a:extLst>
              </a:tr>
              <a:tr h="292593">
                <a:tc gridSpan="12">
                  <a:txBody>
                    <a:bodyPr/>
                    <a:lstStyle/>
                    <a:p>
                      <a:pPr algn="ctr" rtl="1"/>
                      <a:r>
                        <a:rPr lang="fa-IR" sz="1100" b="0" dirty="0">
                          <a:solidFill>
                            <a:schemeClr val="bg1"/>
                          </a:solidFill>
                          <a:cs typeface="B Yekan" pitchFamily="2" charset="-78"/>
                        </a:rPr>
                        <a:t>رشد شخصی</a:t>
                      </a:r>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rtl="1"/>
                      <a:endParaRPr lang="en-US" sz="1100" b="0" dirty="0">
                        <a:solidFill>
                          <a:schemeClr val="bg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rgbClr val="002060"/>
                    </a:solidFill>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a:cs typeface="B Yekan" pitchFamily="2" charset="-78"/>
                      </a:endParaRPr>
                    </a:p>
                  </a:txBody>
                  <a:tcPr/>
                </a:tc>
                <a:tc hMerge="1">
                  <a:txBody>
                    <a:bodyPr/>
                    <a:lstStyle/>
                    <a:p>
                      <a:pPr algn="ctr"/>
                      <a:endParaRPr lang="en-US" dirty="0">
                        <a:cs typeface="B Yekan" pitchFamily="2" charset="-78"/>
                      </a:endParaRPr>
                    </a:p>
                  </a:txBody>
                  <a:tcPr/>
                </a:tc>
                <a:extLst>
                  <a:ext uri="{0D108BD9-81ED-4DB2-BD59-A6C34878D82A}">
                    <a16:rowId xmlns:a16="http://schemas.microsoft.com/office/drawing/2014/main" val="10007"/>
                  </a:ext>
                </a:extLst>
              </a:tr>
              <a:tr h="425981">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a:t>
                      </a: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100" b="0" dirty="0">
                          <a:solidFill>
                            <a:schemeClr val="tx1"/>
                          </a:solidFill>
                          <a:cs typeface="B Yekan" pitchFamily="2" charset="-78"/>
                        </a:rPr>
                        <a:t>زبان انگلیسی</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100" b="0" dirty="0">
                          <a:solidFill>
                            <a:schemeClr val="tx1"/>
                          </a:solidFill>
                          <a:cs typeface="B Yekan" pitchFamily="2" charset="-78"/>
                        </a:rPr>
                        <a:t>زبان انگلیسی </a:t>
                      </a:r>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8"/>
                  </a:ext>
                </a:extLst>
              </a:tr>
              <a:tr h="304061">
                <a:tc>
                  <a:txBody>
                    <a:bodyPr/>
                    <a:lstStyle/>
                    <a:p>
                      <a:pPr algn="ctr" rtl="1"/>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050" b="0" dirty="0">
                          <a:solidFill>
                            <a:schemeClr val="tx1"/>
                          </a:solidFill>
                          <a:cs typeface="B Yekan" pitchFamily="2" charset="-78"/>
                        </a:rPr>
                        <a:t>چگونه بحث کنیم؟</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050" b="0" dirty="0">
                          <a:solidFill>
                            <a:schemeClr val="tx1"/>
                          </a:solidFill>
                          <a:cs typeface="B Yekan" pitchFamily="2" charset="-78"/>
                        </a:rPr>
                        <a:t>چگونه بحث کنیم؟</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050" b="0" dirty="0">
                          <a:solidFill>
                            <a:schemeClr val="tx1"/>
                          </a:solidFill>
                          <a:cs typeface="B Yekan" pitchFamily="2" charset="-78"/>
                        </a:rPr>
                        <a:t>چگونه بحث کنیم؟</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050" b="0" dirty="0">
                          <a:solidFill>
                            <a:schemeClr val="tx1"/>
                          </a:solidFill>
                          <a:cs typeface="B Yekan" pitchFamily="2" charset="-78"/>
                        </a:rPr>
                        <a:t>دوره سخنرانی</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050" b="0" dirty="0">
                          <a:solidFill>
                            <a:schemeClr val="tx1"/>
                          </a:solidFill>
                          <a:cs typeface="B Yekan" pitchFamily="2" charset="-78"/>
                        </a:rPr>
                        <a:t>دوره سخنریان</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050" b="0" dirty="0">
                          <a:solidFill>
                            <a:schemeClr val="tx1"/>
                          </a:solidFill>
                          <a:cs typeface="B Yekan" pitchFamily="2" charset="-78"/>
                        </a:rPr>
                        <a:t>دوره </a:t>
                      </a:r>
                      <a:r>
                        <a:rPr lang="fa-IR" sz="1050" b="0" baseline="0" dirty="0">
                          <a:solidFill>
                            <a:schemeClr val="tx1"/>
                          </a:solidFill>
                          <a:cs typeface="B Yekan" pitchFamily="2" charset="-78"/>
                        </a:rPr>
                        <a:t>سخنرانی</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r>
                        <a:rPr lang="fa-IR" sz="1050" b="0" dirty="0">
                          <a:solidFill>
                            <a:schemeClr val="tx1"/>
                          </a:solidFill>
                          <a:cs typeface="B Yekan" pitchFamily="2" charset="-78"/>
                        </a:rPr>
                        <a:t>دوره</a:t>
                      </a:r>
                      <a:r>
                        <a:rPr lang="fa-IR" sz="1050" b="0" baseline="0" dirty="0">
                          <a:solidFill>
                            <a:schemeClr val="tx1"/>
                          </a:solidFill>
                          <a:cs typeface="B Yekan" pitchFamily="2" charset="-78"/>
                        </a:rPr>
                        <a:t> رهبری</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r>
                        <a:rPr lang="fa-IR" sz="1050" b="0" dirty="0">
                          <a:solidFill>
                            <a:schemeClr val="tx1"/>
                          </a:solidFill>
                          <a:cs typeface="B Yekan" pitchFamily="2" charset="-78"/>
                        </a:rPr>
                        <a:t>دوره</a:t>
                      </a:r>
                      <a:r>
                        <a:rPr lang="fa-IR" sz="1050" b="0" baseline="0" dirty="0">
                          <a:solidFill>
                            <a:schemeClr val="tx1"/>
                          </a:solidFill>
                          <a:cs typeface="B Yekan" pitchFamily="2" charset="-78"/>
                        </a:rPr>
                        <a:t> رهبری</a:t>
                      </a:r>
                      <a:endParaRPr lang="en-US" sz="105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marL="0" marR="0" indent="0" algn="ctr" defTabSz="914400" rtl="1" eaLnBrk="1" fontAlgn="auto" latinLnBrk="0" hangingPunct="1">
                        <a:lnSpc>
                          <a:spcPct val="100000"/>
                        </a:lnSpc>
                        <a:spcBef>
                          <a:spcPts val="0"/>
                        </a:spcBef>
                        <a:spcAft>
                          <a:spcPts val="0"/>
                        </a:spcAft>
                        <a:buClrTx/>
                        <a:buSzTx/>
                        <a:buFontTx/>
                        <a:buNone/>
                        <a:tabLst/>
                        <a:defRPr/>
                      </a:pPr>
                      <a:r>
                        <a:rPr lang="fa-IR" sz="1000" b="0" dirty="0">
                          <a:solidFill>
                            <a:schemeClr val="tx1"/>
                          </a:solidFill>
                          <a:cs typeface="B Yekan" pitchFamily="2" charset="-78"/>
                        </a:rPr>
                        <a:t>دوره</a:t>
                      </a:r>
                      <a:r>
                        <a:rPr lang="fa-IR" sz="1000" b="0" baseline="0" dirty="0">
                          <a:solidFill>
                            <a:schemeClr val="tx1"/>
                          </a:solidFill>
                          <a:cs typeface="B Yekan" pitchFamily="2" charset="-78"/>
                        </a:rPr>
                        <a:t> رهبری</a:t>
                      </a:r>
                      <a:endParaRPr lang="en-US" sz="12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tc>
                  <a:txBody>
                    <a:bodyPr/>
                    <a:lstStyle/>
                    <a:p>
                      <a:pPr algn="ctr" rtl="1"/>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solidFill>
                      <a:schemeClr val="bg1"/>
                    </a:solidFill>
                  </a:tcPr>
                </a:tc>
                <a:tc>
                  <a:txBody>
                    <a:bodyPr/>
                    <a:lstStyle/>
                    <a:p>
                      <a:pPr algn="ctr" rtl="1"/>
                      <a:endParaRPr lang="en-US" sz="1100" b="0" dirty="0">
                        <a:solidFill>
                          <a:schemeClr val="tx1"/>
                        </a:solidFill>
                        <a:cs typeface="B Yekan" pitchFamily="2" charset="-78"/>
                      </a:endParaRPr>
                    </a:p>
                  </a:txBody>
                  <a:tcPr>
                    <a:lnL w="12700" cap="flat" cmpd="sng" algn="ctr">
                      <a:solidFill>
                        <a:schemeClr val="tx2">
                          <a:lumMod val="60000"/>
                          <a:lumOff val="40000"/>
                        </a:schemeClr>
                      </a:solidFill>
                      <a:prstDash val="solid"/>
                      <a:round/>
                      <a:headEnd type="none" w="med" len="med"/>
                      <a:tailEnd type="none" w="med" len="med"/>
                    </a:lnL>
                    <a:lnR w="12700" cap="flat" cmpd="sng" algn="ctr">
                      <a:solidFill>
                        <a:schemeClr val="tx2">
                          <a:lumMod val="60000"/>
                          <a:lumOff val="40000"/>
                        </a:schemeClr>
                      </a:solidFill>
                      <a:prstDash val="solid"/>
                      <a:round/>
                      <a:headEnd type="none" w="med" len="med"/>
                      <a:tailEnd type="none" w="med" len="med"/>
                    </a:lnR>
                    <a:lnT w="12700" cap="flat" cmpd="sng" algn="ctr">
                      <a:solidFill>
                        <a:schemeClr val="tx2">
                          <a:lumMod val="60000"/>
                          <a:lumOff val="40000"/>
                        </a:schemeClr>
                      </a:solidFill>
                      <a:prstDash val="solid"/>
                      <a:round/>
                      <a:headEnd type="none" w="med" len="med"/>
                      <a:tailEnd type="none" w="med" len="med"/>
                    </a:lnT>
                    <a:lnB w="12700" cap="flat" cmpd="sng" algn="ctr">
                      <a:solidFill>
                        <a:schemeClr val="tx2">
                          <a:lumMod val="60000"/>
                          <a:lumOff val="40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0" name="Table 9"/>
          <p:cNvGraphicFramePr>
            <a:graphicFrameLocks noGrp="1"/>
          </p:cNvGraphicFramePr>
          <p:nvPr/>
        </p:nvGraphicFramePr>
        <p:xfrm>
          <a:off x="457200" y="4876800"/>
          <a:ext cx="8077200" cy="1920240"/>
        </p:xfrm>
        <a:graphic>
          <a:graphicData uri="http://schemas.openxmlformats.org/drawingml/2006/table">
            <a:tbl>
              <a:tblPr firstRow="1" bandRow="1">
                <a:tableStyleId>{5C22544A-7EE6-4342-B048-85BDC9FD1C3A}</a:tableStyleId>
              </a:tblPr>
              <a:tblGrid>
                <a:gridCol w="3733800">
                  <a:extLst>
                    <a:ext uri="{9D8B030D-6E8A-4147-A177-3AD203B41FA5}">
                      <a16:colId xmlns:a16="http://schemas.microsoft.com/office/drawing/2014/main" val="20000"/>
                    </a:ext>
                  </a:extLst>
                </a:gridCol>
                <a:gridCol w="2811517">
                  <a:extLst>
                    <a:ext uri="{9D8B030D-6E8A-4147-A177-3AD203B41FA5}">
                      <a16:colId xmlns:a16="http://schemas.microsoft.com/office/drawing/2014/main" val="20001"/>
                    </a:ext>
                  </a:extLst>
                </a:gridCol>
                <a:gridCol w="1531883">
                  <a:extLst>
                    <a:ext uri="{9D8B030D-6E8A-4147-A177-3AD203B41FA5}">
                      <a16:colId xmlns:a16="http://schemas.microsoft.com/office/drawing/2014/main" val="20002"/>
                    </a:ext>
                  </a:extLst>
                </a:gridCol>
              </a:tblGrid>
              <a:tr h="320040">
                <a:tc>
                  <a:txBody>
                    <a:bodyPr/>
                    <a:lstStyle/>
                    <a:p>
                      <a:pPr algn="ctr" rtl="1"/>
                      <a:r>
                        <a:rPr lang="fa-IR" dirty="0">
                          <a:cs typeface="B Yekan" pitchFamily="2" charset="-78"/>
                        </a:rPr>
                        <a:t>مهارت‌های مورد نیاز</a:t>
                      </a:r>
                      <a:endParaRPr lang="en-US" dirty="0">
                        <a:cs typeface="B Yekan" pitchFamily="2" charset="-78"/>
                      </a:endParaRPr>
                    </a:p>
                  </a:txBody>
                  <a:tcPr/>
                </a:tc>
                <a:tc>
                  <a:txBody>
                    <a:bodyPr/>
                    <a:lstStyle/>
                    <a:p>
                      <a:pPr algn="ctr" rtl="1"/>
                      <a:r>
                        <a:rPr lang="fa-IR" dirty="0">
                          <a:cs typeface="B Yekan" pitchFamily="2" charset="-78"/>
                        </a:rPr>
                        <a:t>هدف</a:t>
                      </a:r>
                      <a:endParaRPr lang="en-US" dirty="0">
                        <a:cs typeface="B Yekan" pitchFamily="2" charset="-78"/>
                      </a:endParaRPr>
                    </a:p>
                  </a:txBody>
                  <a:tcPr/>
                </a:tc>
                <a:tc>
                  <a:txBody>
                    <a:bodyPr/>
                    <a:lstStyle/>
                    <a:p>
                      <a:pPr algn="ctr" rtl="1"/>
                      <a:r>
                        <a:rPr lang="fa-IR" dirty="0">
                          <a:cs typeface="B Yekan" pitchFamily="2" charset="-78"/>
                        </a:rPr>
                        <a:t>حوزه</a:t>
                      </a:r>
                      <a:endParaRPr lang="en-US" dirty="0">
                        <a:cs typeface="B Yekan" pitchFamily="2" charset="-78"/>
                      </a:endParaRPr>
                    </a:p>
                  </a:txBody>
                  <a:tcPr/>
                </a:tc>
                <a:extLst>
                  <a:ext uri="{0D108BD9-81ED-4DB2-BD59-A6C34878D82A}">
                    <a16:rowId xmlns:a16="http://schemas.microsoft.com/office/drawing/2014/main" val="10000"/>
                  </a:ext>
                </a:extLst>
              </a:tr>
              <a:tr h="320040">
                <a:tc>
                  <a:txBody>
                    <a:bodyPr/>
                    <a:lstStyle/>
                    <a:p>
                      <a:pPr algn="r" rtl="1"/>
                      <a:r>
                        <a:rPr lang="fa-IR" sz="1400" dirty="0">
                          <a:cs typeface="B Yekan" pitchFamily="2" charset="-78"/>
                        </a:rPr>
                        <a:t>کارآفرینی، طراحی وب‌سایت، بازاریابی، تحلیل بازار</a:t>
                      </a:r>
                      <a:endParaRPr lang="en-US" sz="1400" dirty="0">
                        <a:cs typeface="B Yekan" pitchFamily="2" charset="-78"/>
                      </a:endParaRPr>
                    </a:p>
                  </a:txBody>
                  <a:tcPr/>
                </a:tc>
                <a:tc>
                  <a:txBody>
                    <a:bodyPr/>
                    <a:lstStyle/>
                    <a:p>
                      <a:pPr algn="r" rtl="1"/>
                      <a:r>
                        <a:rPr lang="fa-IR" sz="1400" dirty="0">
                          <a:cs typeface="B Yekan" pitchFamily="2" charset="-78"/>
                        </a:rPr>
                        <a:t>راه‌اندازی کسب</a:t>
                      </a:r>
                      <a:r>
                        <a:rPr lang="fa-IR" sz="1400" baseline="0" dirty="0">
                          <a:cs typeface="B Yekan" pitchFamily="2" charset="-78"/>
                        </a:rPr>
                        <a:t> و کار آنلاین</a:t>
                      </a:r>
                      <a:endParaRPr lang="en-US" sz="1400" dirty="0">
                        <a:cs typeface="B Yekan" pitchFamily="2" charset="-78"/>
                      </a:endParaRPr>
                    </a:p>
                  </a:txBody>
                  <a:tcPr/>
                </a:tc>
                <a:tc>
                  <a:txBody>
                    <a:bodyPr/>
                    <a:lstStyle/>
                    <a:p>
                      <a:pPr algn="r" rtl="1"/>
                      <a:r>
                        <a:rPr lang="fa-IR" dirty="0">
                          <a:cs typeface="B Yekan" pitchFamily="2" charset="-78"/>
                        </a:rPr>
                        <a:t>شغلی</a:t>
                      </a:r>
                      <a:endParaRPr lang="en-US" dirty="0">
                        <a:cs typeface="B Yekan" pitchFamily="2" charset="-78"/>
                      </a:endParaRPr>
                    </a:p>
                  </a:txBody>
                  <a:tcPr/>
                </a:tc>
                <a:extLst>
                  <a:ext uri="{0D108BD9-81ED-4DB2-BD59-A6C34878D82A}">
                    <a16:rowId xmlns:a16="http://schemas.microsoft.com/office/drawing/2014/main" val="10001"/>
                  </a:ext>
                </a:extLst>
              </a:tr>
              <a:tr h="320040">
                <a:tc>
                  <a:txBody>
                    <a:bodyPr/>
                    <a:lstStyle/>
                    <a:p>
                      <a:pPr algn="r" rtl="1"/>
                      <a:r>
                        <a:rPr lang="fa-IR" sz="1400" dirty="0">
                          <a:cs typeface="B Yekan" pitchFamily="2" charset="-78"/>
                        </a:rPr>
                        <a:t>هوش مصنوعی، اصول نگارش مقاله، محاسبات</a:t>
                      </a:r>
                      <a:r>
                        <a:rPr lang="fa-IR" sz="1400" baseline="0" dirty="0">
                          <a:cs typeface="B Yekan" pitchFamily="2" charset="-78"/>
                        </a:rPr>
                        <a:t> احتمالی</a:t>
                      </a:r>
                      <a:endParaRPr lang="en-US" sz="1400" dirty="0">
                        <a:cs typeface="B Yekan" pitchFamily="2" charset="-78"/>
                      </a:endParaRPr>
                    </a:p>
                  </a:txBody>
                  <a:tcPr/>
                </a:tc>
                <a:tc>
                  <a:txBody>
                    <a:bodyPr/>
                    <a:lstStyle/>
                    <a:p>
                      <a:pPr algn="r" rtl="1"/>
                      <a:r>
                        <a:rPr lang="fa-IR" sz="1400" dirty="0">
                          <a:cs typeface="B Yekan" pitchFamily="2" charset="-78"/>
                        </a:rPr>
                        <a:t>اخذ</a:t>
                      </a:r>
                      <a:r>
                        <a:rPr lang="fa-IR" sz="1400" baseline="0" dirty="0">
                          <a:cs typeface="B Yekan" pitchFamily="2" charset="-78"/>
                        </a:rPr>
                        <a:t> مدرک فوق لیسانس</a:t>
                      </a:r>
                      <a:endParaRPr lang="en-US" sz="1400" dirty="0">
                        <a:cs typeface="B Yekan" pitchFamily="2" charset="-78"/>
                      </a:endParaRPr>
                    </a:p>
                  </a:txBody>
                  <a:tcPr/>
                </a:tc>
                <a:tc>
                  <a:txBody>
                    <a:bodyPr/>
                    <a:lstStyle/>
                    <a:p>
                      <a:pPr algn="r" rtl="1"/>
                      <a:r>
                        <a:rPr lang="fa-IR" dirty="0">
                          <a:cs typeface="B Yekan" pitchFamily="2" charset="-78"/>
                        </a:rPr>
                        <a:t>تحصیلی</a:t>
                      </a:r>
                      <a:endParaRPr lang="en-US" dirty="0">
                        <a:cs typeface="B Yekan" pitchFamily="2" charset="-78"/>
                      </a:endParaRPr>
                    </a:p>
                  </a:txBody>
                  <a:tcPr/>
                </a:tc>
                <a:extLst>
                  <a:ext uri="{0D108BD9-81ED-4DB2-BD59-A6C34878D82A}">
                    <a16:rowId xmlns:a16="http://schemas.microsoft.com/office/drawing/2014/main" val="10002"/>
                  </a:ext>
                </a:extLst>
              </a:tr>
              <a:tr h="320040">
                <a:tc>
                  <a:txBody>
                    <a:bodyPr/>
                    <a:lstStyle/>
                    <a:p>
                      <a:pPr algn="r" rtl="1"/>
                      <a:r>
                        <a:rPr lang="fa-IR" sz="1400" dirty="0">
                          <a:cs typeface="B Yekan" pitchFamily="2" charset="-78"/>
                        </a:rPr>
                        <a:t>عکاسی، تاریخ و فلسفه</a:t>
                      </a:r>
                      <a:endParaRPr lang="en-US" sz="1400" dirty="0">
                        <a:cs typeface="B Yekan" pitchFamily="2" charset="-78"/>
                      </a:endParaRPr>
                    </a:p>
                  </a:txBody>
                  <a:tcPr/>
                </a:tc>
                <a:tc>
                  <a:txBody>
                    <a:bodyPr/>
                    <a:lstStyle/>
                    <a:p>
                      <a:pPr algn="r" rtl="1"/>
                      <a:r>
                        <a:rPr lang="fa-IR" sz="1400" dirty="0">
                          <a:cs typeface="B Yekan" pitchFamily="2" charset="-78"/>
                        </a:rPr>
                        <a:t>فعالیت</a:t>
                      </a:r>
                      <a:r>
                        <a:rPr lang="fa-IR" sz="1400" baseline="0" dirty="0">
                          <a:cs typeface="B Yekan" pitchFamily="2" charset="-78"/>
                        </a:rPr>
                        <a:t> اجتماعی فرهنگی و هنری</a:t>
                      </a:r>
                      <a:endParaRPr lang="en-US" sz="1400" dirty="0">
                        <a:cs typeface="B Yekan" pitchFamily="2" charset="-78"/>
                      </a:endParaRPr>
                    </a:p>
                  </a:txBody>
                  <a:tcPr/>
                </a:tc>
                <a:tc>
                  <a:txBody>
                    <a:bodyPr/>
                    <a:lstStyle/>
                    <a:p>
                      <a:pPr algn="r" rtl="1"/>
                      <a:r>
                        <a:rPr lang="fa-IR" dirty="0">
                          <a:cs typeface="B Yekan" pitchFamily="2" charset="-78"/>
                        </a:rPr>
                        <a:t>علاقه‌مندی‌ها</a:t>
                      </a:r>
                      <a:endParaRPr lang="en-US" dirty="0">
                        <a:cs typeface="B Yekan" pitchFamily="2" charset="-78"/>
                      </a:endParaRPr>
                    </a:p>
                  </a:txBody>
                  <a:tcPr/>
                </a:tc>
                <a:extLst>
                  <a:ext uri="{0D108BD9-81ED-4DB2-BD59-A6C34878D82A}">
                    <a16:rowId xmlns:a16="http://schemas.microsoft.com/office/drawing/2014/main" val="10003"/>
                  </a:ext>
                </a:extLst>
              </a:tr>
              <a:tr h="320040">
                <a:tc>
                  <a:txBody>
                    <a:bodyPr/>
                    <a:lstStyle/>
                    <a:p>
                      <a:pPr algn="r" rtl="1"/>
                      <a:r>
                        <a:rPr lang="fa-IR" sz="1400" dirty="0">
                          <a:cs typeface="B Yekan" pitchFamily="2" charset="-78"/>
                        </a:rPr>
                        <a:t>انضباط</a:t>
                      </a:r>
                      <a:r>
                        <a:rPr lang="fa-IR" sz="1400" baseline="0" dirty="0">
                          <a:cs typeface="B Yekan" pitchFamily="2" charset="-78"/>
                        </a:rPr>
                        <a:t> شخصی، صحبت کردن، مهارت‌های رهبری</a:t>
                      </a:r>
                      <a:endParaRPr lang="en-US" sz="1400" dirty="0">
                        <a:cs typeface="B Yekan" pitchFamily="2" charset="-78"/>
                      </a:endParaRPr>
                    </a:p>
                  </a:txBody>
                  <a:tcPr/>
                </a:tc>
                <a:tc>
                  <a:txBody>
                    <a:bodyPr/>
                    <a:lstStyle/>
                    <a:p>
                      <a:pPr algn="r" rtl="1"/>
                      <a:r>
                        <a:rPr lang="fa-IR" sz="1200" dirty="0">
                          <a:cs typeface="B Yekan" pitchFamily="2" charset="-78"/>
                        </a:rPr>
                        <a:t>بالا بردن ثبات</a:t>
                      </a:r>
                      <a:r>
                        <a:rPr lang="fa-IR" sz="1200" baseline="0" dirty="0">
                          <a:cs typeface="B Yekan" pitchFamily="2" charset="-78"/>
                        </a:rPr>
                        <a:t> شخصی و یادگیری مهارت‌های زندگی</a:t>
                      </a:r>
                      <a:endParaRPr lang="en-US" sz="1200" dirty="0">
                        <a:cs typeface="B Yekan" pitchFamily="2" charset="-78"/>
                      </a:endParaRPr>
                    </a:p>
                  </a:txBody>
                  <a:tcPr/>
                </a:tc>
                <a:tc>
                  <a:txBody>
                    <a:bodyPr/>
                    <a:lstStyle/>
                    <a:p>
                      <a:pPr algn="r" rtl="1"/>
                      <a:r>
                        <a:rPr lang="fa-IR" dirty="0">
                          <a:cs typeface="B Yekan" pitchFamily="2" charset="-78"/>
                        </a:rPr>
                        <a:t>رشد شخصی</a:t>
                      </a:r>
                      <a:endParaRPr lang="en-US" dirty="0">
                        <a:cs typeface="B Yekan" pitchFamily="2" charset="-78"/>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898996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a:bodyPr>
          <a:lstStyle/>
          <a:p>
            <a:r>
              <a:rPr lang="fa-IR" dirty="0"/>
              <a:t> جایگاه خود را به عنوان یک </a:t>
            </a:r>
            <a:br>
              <a:rPr lang="fa-IR" dirty="0"/>
            </a:br>
            <a:r>
              <a:rPr lang="fa-IR" sz="8800" dirty="0">
                <a:solidFill>
                  <a:srgbClr val="FFFF00"/>
                </a:solidFill>
              </a:rPr>
              <a:t>یادگیرنده فعال </a:t>
            </a:r>
            <a:br>
              <a:rPr lang="fa-IR" dirty="0"/>
            </a:br>
            <a:r>
              <a:rPr lang="fa-IR" dirty="0"/>
              <a:t>نهادینه کنید</a:t>
            </a:r>
            <a:endParaRPr lang="en-US" dirty="0"/>
          </a:p>
        </p:txBody>
      </p:sp>
    </p:spTree>
  </p:cSld>
  <p:clrMapOvr>
    <a:overrideClrMapping bg1="dk1" tx1="lt1" bg2="dk2" tx2="lt2" accent1="accent1" accent2="accent2" accent3="accent3" accent4="accent4" accent5="accent5" accent6="accent6" hlink="hlink" folHlink="folHlink"/>
  </p:clrMapOvr>
</p:sld>
</file>

<file path=ppt/slides/slide5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897562"/>
          </a:xfrm>
        </p:spPr>
        <p:txBody>
          <a:bodyPr>
            <a:normAutofit/>
          </a:bodyPr>
          <a:lstStyle/>
          <a:p>
            <a:r>
              <a:rPr lang="fa-IR" sz="11500" dirty="0">
                <a:solidFill>
                  <a:srgbClr val="FFFF00"/>
                </a:solidFill>
              </a:rPr>
              <a:t>یادبگیرید </a:t>
            </a:r>
            <a:br>
              <a:rPr lang="fa-IR" sz="11500" dirty="0"/>
            </a:br>
            <a:r>
              <a:rPr lang="fa-IR" sz="8800" dirty="0"/>
              <a:t>چگونه</a:t>
            </a:r>
            <a:br>
              <a:rPr lang="fa-IR" sz="11500" dirty="0"/>
            </a:br>
            <a:r>
              <a:rPr lang="fa-IR" sz="11500" dirty="0">
                <a:solidFill>
                  <a:srgbClr val="FFFF00"/>
                </a:solidFill>
              </a:rPr>
              <a:t>یادبگیرید</a:t>
            </a:r>
            <a:endParaRPr lang="en-US" sz="11500" dirty="0">
              <a:solidFill>
                <a:srgbClr val="FFFF00"/>
              </a:solidFill>
            </a:endParaRPr>
          </a:p>
        </p:txBody>
      </p:sp>
    </p:spTree>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1" descr="F:\courses\final\main\pics\shutterstock_102870209-online-learning.jpeg"/>
          <p:cNvPicPr>
            <a:picLocks noChangeAspect="1" noChangeArrowheads="1"/>
          </p:cNvPicPr>
          <p:nvPr/>
        </p:nvPicPr>
        <p:blipFill>
          <a:blip r:embed="rId2" cstate="print"/>
          <a:srcRect/>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533400" y="2514600"/>
            <a:ext cx="8229600" cy="1143000"/>
          </a:xfrm>
        </p:spPr>
        <p:txBody>
          <a:bodyPr>
            <a:normAutofit/>
          </a:bodyPr>
          <a:lstStyle/>
          <a:p>
            <a:r>
              <a:rPr lang="fa-IR" sz="2000" dirty="0"/>
              <a:t>در این ارائه همچنین استفاده شده بود از:</a:t>
            </a:r>
            <a:endParaRPr lang="en-US" sz="2000" dirty="0"/>
          </a:p>
        </p:txBody>
      </p:sp>
      <p:sp>
        <p:nvSpPr>
          <p:cNvPr id="3" name="Content Placeholder 2"/>
          <p:cNvSpPr>
            <a:spLocks noGrp="1"/>
          </p:cNvSpPr>
          <p:nvPr>
            <p:ph idx="1"/>
          </p:nvPr>
        </p:nvSpPr>
        <p:spPr>
          <a:xfrm>
            <a:off x="2133600" y="3627437"/>
            <a:ext cx="8229600" cy="1630363"/>
          </a:xfrm>
        </p:spPr>
        <p:txBody>
          <a:bodyPr>
            <a:normAutofit fontScale="92500" lnSpcReduction="10000"/>
          </a:bodyPr>
          <a:lstStyle/>
          <a:p>
            <a:pPr algn="l" rtl="0">
              <a:buNone/>
            </a:pPr>
            <a:r>
              <a:rPr lang="en-US" sz="2000" dirty="0">
                <a:solidFill>
                  <a:schemeClr val="bg1"/>
                </a:solidFill>
              </a:rPr>
              <a:t>http://www.seeklearning.com.au</a:t>
            </a:r>
            <a:endParaRPr lang="fa-IR" sz="2000" dirty="0">
              <a:solidFill>
                <a:schemeClr val="bg1"/>
              </a:solidFill>
            </a:endParaRPr>
          </a:p>
          <a:p>
            <a:pPr algn="l" rtl="0">
              <a:buNone/>
            </a:pPr>
            <a:r>
              <a:rPr lang="en-US" sz="2000" dirty="0">
                <a:solidFill>
                  <a:schemeClr val="bg1"/>
                </a:solidFill>
              </a:rPr>
              <a:t>https://agonline.iastate.edu</a:t>
            </a:r>
            <a:endParaRPr lang="fa-IR" sz="2000" dirty="0">
              <a:solidFill>
                <a:schemeClr val="bg1"/>
              </a:solidFill>
            </a:endParaRPr>
          </a:p>
          <a:p>
            <a:pPr algn="l" rtl="0">
              <a:buNone/>
            </a:pPr>
            <a:r>
              <a:rPr lang="en-US" sz="2000" dirty="0">
                <a:solidFill>
                  <a:schemeClr val="bg1"/>
                </a:solidFill>
              </a:rPr>
              <a:t>http://www.worldwidelearn.com/</a:t>
            </a:r>
            <a:endParaRPr lang="fa-IR" sz="2000" dirty="0">
              <a:solidFill>
                <a:schemeClr val="bg1"/>
              </a:solidFill>
            </a:endParaRPr>
          </a:p>
          <a:p>
            <a:pPr algn="l" rtl="0">
              <a:buNone/>
            </a:pPr>
            <a:r>
              <a:rPr lang="en-US" sz="2000" dirty="0">
                <a:solidFill>
                  <a:schemeClr val="bg1"/>
                </a:solidFill>
              </a:rPr>
              <a:t>http://www.educationplanner.org/</a:t>
            </a:r>
            <a:endParaRPr lang="fa-IR" sz="2000" dirty="0">
              <a:solidFill>
                <a:schemeClr val="bg1"/>
              </a:solidFill>
            </a:endParaRPr>
          </a:p>
          <a:p>
            <a:pPr algn="l" rtl="0">
              <a:buNone/>
            </a:pPr>
            <a:r>
              <a:rPr lang="en-US" sz="2000" dirty="0">
                <a:solidFill>
                  <a:schemeClr val="bg1"/>
                </a:solidFill>
              </a:rPr>
              <a:t>http://www-distance.syr.edu/</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l="10417" t="14166" r="15624" b="10000"/>
          <a:stretch>
            <a:fillRect/>
          </a:stretch>
        </p:blipFill>
        <p:spPr bwMode="auto">
          <a:xfrm>
            <a:off x="0" y="998113"/>
            <a:ext cx="9144000" cy="5859887"/>
          </a:xfrm>
          <a:prstGeom prst="rect">
            <a:avLst/>
          </a:prstGeom>
          <a:noFill/>
          <a:ln w="9525">
            <a:noFill/>
            <a:miter lim="800000"/>
            <a:headEnd/>
            <a:tailEnd/>
          </a:ln>
          <a:effectLst/>
        </p:spPr>
      </p:pic>
      <p:sp>
        <p:nvSpPr>
          <p:cNvPr id="2" name="Title 1"/>
          <p:cNvSpPr>
            <a:spLocks noGrp="1"/>
          </p:cNvSpPr>
          <p:nvPr>
            <p:ph type="title"/>
          </p:nvPr>
        </p:nvSpPr>
        <p:spPr/>
        <p:txBody>
          <a:bodyPr/>
          <a:lstStyle/>
          <a:p>
            <a:endParaRPr lang="en-US"/>
          </a:p>
        </p:txBody>
      </p:sp>
      <p:sp>
        <p:nvSpPr>
          <p:cNvPr id="5" name="Title 1"/>
          <p:cNvSpPr txBox="1">
            <a:spLocks/>
          </p:cNvSpPr>
          <p:nvPr/>
        </p:nvSpPr>
        <p:spPr>
          <a:xfrm>
            <a:off x="0" y="0"/>
            <a:ext cx="9144000" cy="1071546"/>
          </a:xfrm>
          <a:prstGeom prst="rect">
            <a:avLst/>
          </a:prstGeom>
          <a:solidFill>
            <a:srgbClr val="FF0000"/>
          </a:solidFill>
        </p:spPr>
        <p:txBody>
          <a:bodyPr vert="horz" lIns="91440" tIns="45720" rIns="91440" bIns="45720" rtlCol="0" anchor="ctr">
            <a:noAutofit/>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en-US" sz="6600" b="1" i="0" u="none" strike="noStrike" kern="1200" cap="none" spc="0" normalizeH="0" baseline="0" noProof="0" dirty="0" err="1">
                <a:ln>
                  <a:noFill/>
                </a:ln>
                <a:solidFill>
                  <a:schemeClr val="bg1"/>
                </a:solidFill>
                <a:effectLst>
                  <a:outerShdw blurRad="50800" dist="38100" dir="8100000" algn="tr" rotWithShape="0">
                    <a:prstClr val="black">
                      <a:alpha val="40000"/>
                    </a:prstClr>
                  </a:outerShdw>
                </a:effectLst>
                <a:uLnTx/>
                <a:uFillTx/>
                <a:latin typeface="+mj-lt"/>
                <a:ea typeface="+mj-ea"/>
                <a:cs typeface="12   Yagut_shsmrt" pitchFamily="2" charset="-78"/>
              </a:rPr>
              <a:t>about.me</a:t>
            </a:r>
            <a:r>
              <a:rPr lang="en-US" sz="6600" b="1" dirty="0">
                <a:solidFill>
                  <a:schemeClr val="bg1"/>
                </a:solidFill>
                <a:effectLst>
                  <a:outerShdw blurRad="50800" dist="38100" dir="8100000" algn="tr" rotWithShape="0">
                    <a:prstClr val="black">
                      <a:alpha val="40000"/>
                    </a:prstClr>
                  </a:outerShdw>
                </a:effectLst>
                <a:latin typeface="+mj-lt"/>
                <a:ea typeface="+mj-ea"/>
                <a:cs typeface="12   Yagut_shsmrt" pitchFamily="2" charset="-78"/>
              </a:rPr>
              <a:t>/</a:t>
            </a:r>
            <a:r>
              <a:rPr lang="en-US" sz="6600" b="1" dirty="0" err="1">
                <a:solidFill>
                  <a:schemeClr val="bg1"/>
                </a:solidFill>
                <a:effectLst>
                  <a:outerShdw blurRad="50800" dist="38100" dir="8100000" algn="tr" rotWithShape="0">
                    <a:prstClr val="black">
                      <a:alpha val="40000"/>
                    </a:prstClr>
                  </a:outerShdw>
                </a:effectLst>
                <a:latin typeface="+mj-lt"/>
                <a:ea typeface="+mj-ea"/>
                <a:cs typeface="12   Yagut_shsmrt" pitchFamily="2" charset="-78"/>
              </a:rPr>
              <a:t>mahdi.nasseri</a:t>
            </a:r>
            <a:endParaRPr kumimoji="0" lang="en-US" sz="13800" b="1" i="0" u="none" strike="noStrike" kern="1200" cap="none" spc="0" normalizeH="0" baseline="0" noProof="0" dirty="0">
              <a:ln>
                <a:noFill/>
              </a:ln>
              <a:solidFill>
                <a:schemeClr val="bg1"/>
              </a:solidFill>
              <a:effectLst>
                <a:outerShdw blurRad="50800" dist="38100" dir="8100000" algn="tr" rotWithShape="0">
                  <a:prstClr val="black">
                    <a:alpha val="40000"/>
                  </a:prstClr>
                </a:outerShdw>
              </a:effectLst>
              <a:uLnTx/>
              <a:uFillTx/>
              <a:latin typeface="+mj-lt"/>
              <a:ea typeface="+mj-ea"/>
              <a:cs typeface="12   Yagut_shsmrt" pitchFamily="2" charset="-78"/>
            </a:endParaRPr>
          </a:p>
        </p:txBody>
      </p:sp>
      <p:sp>
        <p:nvSpPr>
          <p:cNvPr id="10" name="Slide Number Placeholder 9"/>
          <p:cNvSpPr>
            <a:spLocks noGrp="1"/>
          </p:cNvSpPr>
          <p:nvPr>
            <p:ph type="sldNum" sz="quarter" idx="12"/>
          </p:nvPr>
        </p:nvSpPr>
        <p:spPr/>
        <p:txBody>
          <a:bodyPr/>
          <a:lstStyle/>
          <a:p>
            <a:fld id="{29DBEAB4-F2AB-4B0C-9AD1-49080ED9CDA8}" type="slidenum">
              <a:rPr lang="en-US" smtClean="0"/>
              <a:pPr/>
              <a:t>58</a:t>
            </a:fld>
            <a:endParaRPr lang="en-US"/>
          </a:p>
        </p:txBody>
      </p:sp>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0"/>
          </a:xfrm>
        </p:spPr>
        <p:txBody>
          <a:bodyPr/>
          <a:lstStyle/>
          <a:p>
            <a:r>
              <a:rPr lang="fa-IR" sz="5400" dirty="0"/>
              <a:t>اگر همواره یاد </a:t>
            </a:r>
            <a:r>
              <a:rPr lang="fa-IR" sz="5400" dirty="0">
                <a:solidFill>
                  <a:srgbClr val="FFFF00"/>
                </a:solidFill>
              </a:rPr>
              <a:t>ن</a:t>
            </a:r>
            <a:r>
              <a:rPr lang="fa-IR" sz="5400" dirty="0"/>
              <a:t>گیرید</a:t>
            </a:r>
            <a:br>
              <a:rPr lang="en-US" dirty="0"/>
            </a:br>
            <a:r>
              <a:rPr lang="fa-IR" sz="16600" dirty="0">
                <a:solidFill>
                  <a:srgbClr val="FFFF00"/>
                </a:solidFill>
                <a:cs typeface="B Titr" pitchFamily="2" charset="-78"/>
              </a:rPr>
              <a:t>سـخت</a:t>
            </a:r>
            <a:r>
              <a:rPr lang="fa-IR" sz="16600" dirty="0">
                <a:cs typeface="B Titr" pitchFamily="2" charset="-78"/>
              </a:rPr>
              <a:t> </a:t>
            </a:r>
            <a:br>
              <a:rPr lang="fa-IR" dirty="0"/>
            </a:br>
            <a:endParaRPr lang="en-US" dirty="0"/>
          </a:p>
        </p:txBody>
      </p:sp>
      <p:cxnSp>
        <p:nvCxnSpPr>
          <p:cNvPr id="3" name="Straight Connector 2"/>
          <p:cNvCxnSpPr/>
          <p:nvPr/>
        </p:nvCxnSpPr>
        <p:spPr>
          <a:xfrm rot="10800000">
            <a:off x="1981200" y="2412999"/>
            <a:ext cx="5257800" cy="0"/>
          </a:xfrm>
          <a:prstGeom prst="line">
            <a:avLst/>
          </a:prstGeom>
          <a:ln w="127000" cmpd="thinThick">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023534" y="4343399"/>
            <a:ext cx="5257800" cy="0"/>
          </a:xfrm>
          <a:prstGeom prst="line">
            <a:avLst/>
          </a:prstGeom>
          <a:ln w="127000" cmpd="thickThin">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905000" y="4572000"/>
            <a:ext cx="5410200" cy="923330"/>
          </a:xfrm>
          <a:prstGeom prst="rect">
            <a:avLst/>
          </a:prstGeom>
        </p:spPr>
        <p:txBody>
          <a:bodyPr wrap="square">
            <a:spAutoFit/>
          </a:bodyPr>
          <a:lstStyle/>
          <a:p>
            <a:pPr algn="ctr" rtl="1"/>
            <a:r>
              <a:rPr lang="fa-IR" sz="5400" dirty="0">
                <a:cs typeface="B Yekan" pitchFamily="2" charset="-78"/>
              </a:rPr>
              <a:t>زندگــی خواهیـد کرد</a:t>
            </a:r>
            <a:endParaRPr lang="en-US" sz="54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6858000"/>
          </a:xfrm>
        </p:spPr>
        <p:txBody>
          <a:bodyPr>
            <a:normAutofit/>
          </a:bodyPr>
          <a:lstStyle/>
          <a:p>
            <a:r>
              <a:rPr lang="fa-IR" sz="5400" dirty="0"/>
              <a:t>اگر همواره یاد </a:t>
            </a:r>
            <a:r>
              <a:rPr lang="fa-IR" sz="5400" dirty="0">
                <a:solidFill>
                  <a:srgbClr val="FFFF00"/>
                </a:solidFill>
              </a:rPr>
              <a:t>ب</a:t>
            </a:r>
            <a:r>
              <a:rPr lang="fa-IR" sz="5400" dirty="0"/>
              <a:t>گیرید</a:t>
            </a:r>
            <a:br>
              <a:rPr lang="en-US" dirty="0"/>
            </a:br>
            <a:r>
              <a:rPr lang="fa-IR" sz="11500" dirty="0">
                <a:solidFill>
                  <a:srgbClr val="FFFF00"/>
                </a:solidFill>
                <a:cs typeface="B Titr" pitchFamily="2" charset="-78"/>
              </a:rPr>
              <a:t>هوشمندانه</a:t>
            </a:r>
            <a:r>
              <a:rPr lang="fa-IR" sz="16600" dirty="0">
                <a:cs typeface="B Titr" pitchFamily="2" charset="-78"/>
              </a:rPr>
              <a:t> </a:t>
            </a:r>
            <a:br>
              <a:rPr lang="fa-IR" dirty="0"/>
            </a:br>
            <a:endParaRPr lang="en-US" dirty="0"/>
          </a:p>
        </p:txBody>
      </p:sp>
      <p:cxnSp>
        <p:nvCxnSpPr>
          <p:cNvPr id="3" name="Straight Connector 2"/>
          <p:cNvCxnSpPr/>
          <p:nvPr/>
        </p:nvCxnSpPr>
        <p:spPr>
          <a:xfrm rot="10800000">
            <a:off x="1981200" y="2412999"/>
            <a:ext cx="5257800" cy="0"/>
          </a:xfrm>
          <a:prstGeom prst="line">
            <a:avLst/>
          </a:prstGeom>
          <a:ln w="127000" cmpd="thinThick">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023534" y="4343399"/>
            <a:ext cx="5257800" cy="0"/>
          </a:xfrm>
          <a:prstGeom prst="line">
            <a:avLst/>
          </a:prstGeom>
          <a:ln w="127000" cmpd="thickThin">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905000" y="4572000"/>
            <a:ext cx="5410200" cy="923330"/>
          </a:xfrm>
          <a:prstGeom prst="rect">
            <a:avLst/>
          </a:prstGeom>
        </p:spPr>
        <p:txBody>
          <a:bodyPr wrap="square">
            <a:spAutoFit/>
          </a:bodyPr>
          <a:lstStyle/>
          <a:p>
            <a:pPr algn="ctr" rtl="1"/>
            <a:r>
              <a:rPr lang="fa-IR" sz="5400" dirty="0">
                <a:cs typeface="B Yekan" pitchFamily="2" charset="-78"/>
              </a:rPr>
              <a:t>زندگــی خواهیـد کرد</a:t>
            </a:r>
            <a:endParaRPr lang="en-US" sz="5400" dirty="0">
              <a:cs typeface="B Yekan" pitchFamily="2" charset="-78"/>
            </a:endParaRPr>
          </a:p>
        </p:txBody>
      </p:sp>
    </p:spTree>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638800" y="533400"/>
            <a:ext cx="3505200" cy="762000"/>
          </a:xfrm>
          <a:solidFill>
            <a:srgbClr val="FFFF00">
              <a:alpha val="69804"/>
            </a:srgbClr>
          </a:solidFill>
        </p:spPr>
        <p:txBody>
          <a:bodyPr>
            <a:noAutofit/>
          </a:bodyPr>
          <a:lstStyle/>
          <a:p>
            <a:r>
              <a:rPr lang="fa-IR" dirty="0">
                <a:solidFill>
                  <a:srgbClr val="002060"/>
                </a:solidFill>
                <a:cs typeface="B Yekan" pitchFamily="2" charset="-78"/>
              </a:rPr>
              <a:t>پس شک نکنید</a:t>
            </a:r>
            <a:endParaRPr lang="en-US" sz="1200" dirty="0">
              <a:solidFill>
                <a:srgbClr val="002060"/>
              </a:solidFill>
              <a:cs typeface="B Yekan" pitchFamily="2" charset="-78"/>
            </a:endParaRPr>
          </a:p>
        </p:txBody>
      </p:sp>
      <p:sp>
        <p:nvSpPr>
          <p:cNvPr id="3" name="Rectangle 2"/>
          <p:cNvSpPr/>
          <p:nvPr/>
        </p:nvSpPr>
        <p:spPr>
          <a:xfrm>
            <a:off x="246039" y="3048000"/>
            <a:ext cx="8669361" cy="707886"/>
          </a:xfrm>
          <a:prstGeom prst="rect">
            <a:avLst/>
          </a:prstGeom>
        </p:spPr>
        <p:txBody>
          <a:bodyPr wrap="none">
            <a:spAutoFit/>
          </a:bodyPr>
          <a:lstStyle/>
          <a:p>
            <a:r>
              <a:rPr lang="fa-IR" sz="4000" dirty="0">
                <a:solidFill>
                  <a:srgbClr val="FFFF00"/>
                </a:solidFill>
                <a:cs typeface="B Yekan" pitchFamily="2" charset="-78"/>
              </a:rPr>
              <a:t>یادگیری </a:t>
            </a:r>
            <a:r>
              <a:rPr lang="fa-IR" sz="4000" dirty="0">
                <a:cs typeface="Dast Nevis" pitchFamily="66" charset="-78"/>
              </a:rPr>
              <a:t>برای</a:t>
            </a:r>
            <a:r>
              <a:rPr lang="fa-IR" sz="4000" dirty="0">
                <a:cs typeface="B Yekan" pitchFamily="2" charset="-78"/>
              </a:rPr>
              <a:t> </a:t>
            </a:r>
            <a:r>
              <a:rPr lang="fa-IR" sz="4000" dirty="0">
                <a:solidFill>
                  <a:srgbClr val="FFFF00"/>
                </a:solidFill>
                <a:cs typeface="B Yekan" pitchFamily="2" charset="-78"/>
              </a:rPr>
              <a:t>پیشرفت</a:t>
            </a:r>
            <a:r>
              <a:rPr lang="fa-IR" sz="4000" dirty="0">
                <a:cs typeface="B Yekan" pitchFamily="2" charset="-78"/>
              </a:rPr>
              <a:t> </a:t>
            </a:r>
            <a:r>
              <a:rPr lang="fa-IR" sz="4000" dirty="0">
                <a:cs typeface="Dast Nevis" pitchFamily="66" charset="-78"/>
              </a:rPr>
              <a:t>شما یک </a:t>
            </a:r>
            <a:r>
              <a:rPr lang="fa-IR" sz="4000" dirty="0">
                <a:solidFill>
                  <a:srgbClr val="FFFF00"/>
                </a:solidFill>
                <a:cs typeface="B Yekan" pitchFamily="2" charset="-78"/>
              </a:rPr>
              <a:t>اولویت</a:t>
            </a:r>
            <a:r>
              <a:rPr lang="fa-IR" sz="4000" dirty="0">
                <a:cs typeface="B Yekan" pitchFamily="2" charset="-78"/>
              </a:rPr>
              <a:t> </a:t>
            </a:r>
            <a:r>
              <a:rPr lang="fa-IR" sz="4000" dirty="0">
                <a:cs typeface="Dast Nevis" pitchFamily="66" charset="-78"/>
              </a:rPr>
              <a:t>است</a:t>
            </a:r>
            <a:endParaRPr lang="en-US" sz="3200" dirty="0">
              <a:cs typeface="Dast Nevis" pitchFamily="66" charset="-78"/>
            </a:endParaRPr>
          </a:p>
        </p:txBody>
      </p:sp>
    </p:spTree>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48000" y="1066800"/>
            <a:ext cx="6019800" cy="2057400"/>
          </a:xfrm>
        </p:spPr>
        <p:txBody>
          <a:bodyPr>
            <a:normAutofit/>
          </a:bodyPr>
          <a:lstStyle/>
          <a:p>
            <a:pPr algn="r"/>
            <a:r>
              <a:rPr lang="fa-IR" sz="8000" dirty="0">
                <a:solidFill>
                  <a:srgbClr val="FFFF00"/>
                </a:solidFill>
              </a:rPr>
              <a:t>ولی چگونه؟</a:t>
            </a:r>
            <a:endParaRPr lang="en-US" sz="2800" dirty="0">
              <a:cs typeface="B Yekan" pitchFamily="2" charset="-78"/>
            </a:endParaRPr>
          </a:p>
        </p:txBody>
      </p:sp>
      <p:cxnSp>
        <p:nvCxnSpPr>
          <p:cNvPr id="3" name="Straight Connector 2"/>
          <p:cNvCxnSpPr/>
          <p:nvPr/>
        </p:nvCxnSpPr>
        <p:spPr>
          <a:xfrm rot="10800000" flipV="1">
            <a:off x="0" y="1371598"/>
            <a:ext cx="9144000" cy="1"/>
          </a:xfrm>
          <a:prstGeom prst="line">
            <a:avLst/>
          </a:prstGeom>
          <a:ln w="127000" cmpd="thinThick">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rot="10800000" flipV="1">
            <a:off x="0" y="2895598"/>
            <a:ext cx="9144000" cy="1"/>
          </a:xfrm>
          <a:prstGeom prst="line">
            <a:avLst/>
          </a:prstGeom>
          <a:ln w="127000" cmpd="thickThin">
            <a:solidFill>
              <a:srgbClr val="FFFF00"/>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1412</TotalTime>
  <Words>1588</Words>
  <Application>Microsoft Office PowerPoint</Application>
  <PresentationFormat>On-screen Show (4:3)</PresentationFormat>
  <Paragraphs>331</Paragraphs>
  <Slides>58</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Calibri</vt:lpstr>
      <vt:lpstr>Arial</vt:lpstr>
      <vt:lpstr>Franklin Gothic Demi Cond</vt:lpstr>
      <vt:lpstr>B Yekan</vt:lpstr>
      <vt:lpstr>Office Theme</vt:lpstr>
      <vt:lpstr>یاد بگیرید تا نمیرید</vt:lpstr>
      <vt:lpstr>PowerPoint Presentation</vt:lpstr>
      <vt:lpstr>PowerPoint Presentation</vt:lpstr>
      <vt:lpstr>PowerPoint Presentation</vt:lpstr>
      <vt:lpstr>PowerPoint Presentation</vt:lpstr>
      <vt:lpstr>اگر همواره یاد نگیرید سـخت  </vt:lpstr>
      <vt:lpstr>اگر همواره یاد بگیرید هوشمندانه  </vt:lpstr>
      <vt:lpstr>پس شک نکنید</vt:lpstr>
      <vt:lpstr>ولی چگونه؟</vt:lpstr>
      <vt:lpstr>PowerPoint Presentation</vt:lpstr>
      <vt:lpstr>PowerPoint Presentation</vt:lpstr>
      <vt:lpstr>PowerPoint Presentation</vt:lpstr>
      <vt:lpstr>خودیادگیری الکترونیکی مبنای تحصیلات مدرن</vt:lpstr>
      <vt:lpstr>خودیادگیری آنلاین</vt:lpstr>
      <vt:lpstr>9 گام</vt:lpstr>
      <vt:lpstr>خودتان را آماده کنید</vt:lpstr>
      <vt:lpstr>PowerPoint Presentation</vt:lpstr>
      <vt:lpstr>خودتان را آماده کنید</vt:lpstr>
      <vt:lpstr>خودتان را آماده کنید</vt:lpstr>
      <vt:lpstr>اهداف شفاف و قابل دستیابی تعیین کنید</vt:lpstr>
      <vt:lpstr>اهداف شفاف و قابل دستیابی تعیین کنید</vt:lpstr>
      <vt:lpstr>اهداف شفاف و قابل دستیابی تعیین کنید</vt:lpstr>
      <vt:lpstr>اهداف شفاف و قابل دستیابی تعیین کنید</vt:lpstr>
      <vt:lpstr>اهداف شفاف و قابل دستیابی تعیین کنید</vt:lpstr>
      <vt:lpstr>اهداف شفاف و قابل دستیابی تعیین کنید</vt:lpstr>
      <vt:lpstr>سبک یادگیری خود را بشناسید</vt:lpstr>
      <vt:lpstr>سبک یادگیری خود را بشناسید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زمان‌یابی و زمانبندی کنید</vt:lpstr>
      <vt:lpstr>تدارکات لازم را فراهم آورید</vt:lpstr>
      <vt:lpstr>تدارکات لازم را فراهم آورید</vt:lpstr>
      <vt:lpstr>مهارت‌های یادگیری را یاد بگیرید</vt:lpstr>
      <vt:lpstr>مهارت‌های یادگیری را یاد بگیرید</vt:lpstr>
      <vt:lpstr>با مبانی دوره‌های آنلاین آشنا شوید</vt:lpstr>
      <vt:lpstr>با مبانی دوره‌های آنلاین آشنا شوید</vt:lpstr>
      <vt:lpstr>با مبانی دوره‌های آنلاین آشنا شوید</vt:lpstr>
      <vt:lpstr>شروع کنید</vt:lpstr>
      <vt:lpstr>شروع کنید</vt:lpstr>
      <vt:lpstr>شروع کنید</vt:lpstr>
      <vt:lpstr>شروع کنید</vt:lpstr>
      <vt:lpstr>شروع کنید</vt:lpstr>
      <vt:lpstr>شروع کنید</vt:lpstr>
      <vt:lpstr>شروع کنید</vt:lpstr>
      <vt:lpstr>جدول  هدف-مهارت-یادگیری </vt:lpstr>
      <vt:lpstr>PowerPoint Presentation</vt:lpstr>
      <vt:lpstr>PowerPoint Presentation</vt:lpstr>
      <vt:lpstr> جایگاه خود را به عنوان یک  یادگیرنده فعال  نهادینه کنید</vt:lpstr>
      <vt:lpstr>یادبگیرید  چگونه یادبگیرید</vt:lpstr>
      <vt:lpstr>در این ارائه همچنین استفاده شده بود از:</vt:lpstr>
      <vt:lpstr>PowerPoint Presentation</vt:lpstr>
    </vt:vector>
  </TitlesOfParts>
  <Company>NPSoft.ir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NPSoft</dc:creator>
  <cp:lastModifiedBy>Mahdi Nasseri</cp:lastModifiedBy>
  <cp:revision>77</cp:revision>
  <dcterms:created xsi:type="dcterms:W3CDTF">2014-05-04T12:32:42Z</dcterms:created>
  <dcterms:modified xsi:type="dcterms:W3CDTF">2023-11-02T07:19:22Z</dcterms:modified>
</cp:coreProperties>
</file>